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5"/>
  </p:notesMasterIdLst>
  <p:sldIdLst>
    <p:sldId id="256" r:id="rId2"/>
    <p:sldId id="283" r:id="rId3"/>
    <p:sldId id="286" r:id="rId4"/>
    <p:sldId id="281" r:id="rId5"/>
    <p:sldId id="288" r:id="rId6"/>
    <p:sldId id="290" r:id="rId7"/>
    <p:sldId id="292" r:id="rId8"/>
    <p:sldId id="294" r:id="rId9"/>
    <p:sldId id="296" r:id="rId10"/>
    <p:sldId id="298" r:id="rId11"/>
    <p:sldId id="300" r:id="rId12"/>
    <p:sldId id="302" r:id="rId13"/>
    <p:sldId id="284"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99" autoAdjust="0"/>
    <p:restoredTop sz="89247" autoAdjust="0"/>
  </p:normalViewPr>
  <p:slideViewPr>
    <p:cSldViewPr>
      <p:cViewPr>
        <p:scale>
          <a:sx n="70" d="100"/>
          <a:sy n="70" d="100"/>
        </p:scale>
        <p:origin x="-2814" y="-8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C21DE0-6B30-4544-9E31-2A29A941E19B}" type="doc">
      <dgm:prSet loTypeId="urn:microsoft.com/office/officeart/2009/layout/CircleArrowProcess" loCatId="cycle" qsTypeId="urn:microsoft.com/office/officeart/2005/8/quickstyle/simple1" qsCatId="simple" csTypeId="urn:microsoft.com/office/officeart/2005/8/colors/accent1_1" csCatId="accent1" phldr="1"/>
      <dgm:spPr/>
      <dgm:t>
        <a:bodyPr/>
        <a:lstStyle/>
        <a:p>
          <a:endParaRPr lang="en-US"/>
        </a:p>
      </dgm:t>
    </dgm:pt>
    <dgm:pt modelId="{43C48E1C-354A-46F0-8343-5C85A59D470A}">
      <dgm:prSet phldrT="[Text]"/>
      <dgm:spPr/>
      <dgm:t>
        <a:bodyPr/>
        <a:lstStyle/>
        <a:p>
          <a:r>
            <a:rPr lang="en-US" dirty="0" err="1" smtClean="0"/>
            <a:t>Création</a:t>
          </a:r>
          <a:r>
            <a:rPr lang="en-US" dirty="0" smtClean="0"/>
            <a:t> </a:t>
          </a:r>
          <a:r>
            <a:rPr lang="en-US" dirty="0" smtClean="0"/>
            <a:t>de connaissances</a:t>
          </a:r>
          <a:endParaRPr lang="en-US" dirty="0"/>
        </a:p>
      </dgm:t>
    </dgm:pt>
    <dgm:pt modelId="{B19613CC-E268-43FA-A85A-6BA7AA4CC5BE}" type="parTrans" cxnId="{9EAE51CF-994F-42C1-B2B0-355B28A19879}">
      <dgm:prSet/>
      <dgm:spPr/>
      <dgm:t>
        <a:bodyPr/>
        <a:lstStyle/>
        <a:p>
          <a:endParaRPr lang="en-US"/>
        </a:p>
      </dgm:t>
    </dgm:pt>
    <dgm:pt modelId="{47C52496-CABA-4648-948F-4571050ED601}" type="sibTrans" cxnId="{9EAE51CF-994F-42C1-B2B0-355B28A19879}">
      <dgm:prSet/>
      <dgm:spPr/>
      <dgm:t>
        <a:bodyPr/>
        <a:lstStyle/>
        <a:p>
          <a:endParaRPr lang="en-US"/>
        </a:p>
      </dgm:t>
    </dgm:pt>
    <dgm:pt modelId="{4C36D31B-0DD8-4044-9A7D-F00B5C57A060}">
      <dgm:prSet phldrT="[Text]"/>
      <dgm:spPr/>
      <dgm:t>
        <a:bodyPr/>
        <a:lstStyle/>
        <a:p>
          <a:r>
            <a:rPr lang="fr-CM" noProof="0" dirty="0" smtClean="0"/>
            <a:t>Partage de connaissances</a:t>
          </a:r>
          <a:endParaRPr lang="fr-CM" noProof="0" dirty="0"/>
        </a:p>
      </dgm:t>
    </dgm:pt>
    <dgm:pt modelId="{F5444B6A-AC6B-4DC0-B351-ABE0DCBC34C8}" type="parTrans" cxnId="{25E8DBF0-D324-4330-84C4-27AFD98BE4E9}">
      <dgm:prSet/>
      <dgm:spPr/>
      <dgm:t>
        <a:bodyPr/>
        <a:lstStyle/>
        <a:p>
          <a:endParaRPr lang="en-US"/>
        </a:p>
      </dgm:t>
    </dgm:pt>
    <dgm:pt modelId="{A969CDDA-3BDB-4222-ACF6-9456E2BE7EA1}" type="sibTrans" cxnId="{25E8DBF0-D324-4330-84C4-27AFD98BE4E9}">
      <dgm:prSet/>
      <dgm:spPr/>
      <dgm:t>
        <a:bodyPr/>
        <a:lstStyle/>
        <a:p>
          <a:endParaRPr lang="en-US"/>
        </a:p>
      </dgm:t>
    </dgm:pt>
    <dgm:pt modelId="{CD139761-FF5F-4F63-ACAA-431B39702985}">
      <dgm:prSet phldrT="[Text]"/>
      <dgm:spPr/>
      <dgm:t>
        <a:bodyPr/>
        <a:lstStyle/>
        <a:p>
          <a:r>
            <a:rPr lang="en-US" dirty="0" smtClean="0"/>
            <a:t>Application des connaissances</a:t>
          </a:r>
          <a:endParaRPr lang="en-US" dirty="0"/>
        </a:p>
      </dgm:t>
    </dgm:pt>
    <dgm:pt modelId="{13A46F6A-0773-417C-BAAA-1C1B51410342}" type="parTrans" cxnId="{F240B6C2-FE26-4837-B2C2-DA4C20697F4F}">
      <dgm:prSet/>
      <dgm:spPr/>
      <dgm:t>
        <a:bodyPr/>
        <a:lstStyle/>
        <a:p>
          <a:endParaRPr lang="en-US"/>
        </a:p>
      </dgm:t>
    </dgm:pt>
    <dgm:pt modelId="{8B496744-6452-4DB1-A637-3E33829E788C}" type="sibTrans" cxnId="{F240B6C2-FE26-4837-B2C2-DA4C20697F4F}">
      <dgm:prSet/>
      <dgm:spPr/>
      <dgm:t>
        <a:bodyPr/>
        <a:lstStyle/>
        <a:p>
          <a:endParaRPr lang="en-US"/>
        </a:p>
      </dgm:t>
    </dgm:pt>
    <dgm:pt modelId="{F892A671-7BA6-4878-84F5-6342C64C26BD}">
      <dgm:prSet phldrT="[Text]" custT="1"/>
      <dgm:spPr/>
      <dgm:t>
        <a:bodyPr/>
        <a:lstStyle/>
        <a:p>
          <a:r>
            <a:rPr lang="en-US" sz="1100" dirty="0" err="1" smtClean="0"/>
            <a:t>Enquêtes</a:t>
          </a:r>
          <a:r>
            <a:rPr lang="en-US" sz="1100" dirty="0" smtClean="0"/>
            <a:t> - </a:t>
          </a:r>
          <a:r>
            <a:rPr lang="en-US" sz="1100" dirty="0" err="1" smtClean="0"/>
            <a:t>Études</a:t>
          </a:r>
          <a:r>
            <a:rPr lang="en-US" sz="1100" dirty="0" smtClean="0"/>
            <a:t> de cas</a:t>
          </a:r>
          <a:endParaRPr lang="en-US" sz="1100" dirty="0"/>
        </a:p>
      </dgm:t>
    </dgm:pt>
    <dgm:pt modelId="{7488AF5C-E856-4CBF-94D7-382B4C088212}" type="parTrans" cxnId="{5E9ED6B2-2CD9-4A77-B90F-69931FFFDF78}">
      <dgm:prSet/>
      <dgm:spPr/>
      <dgm:t>
        <a:bodyPr/>
        <a:lstStyle/>
        <a:p>
          <a:endParaRPr lang="en-US"/>
        </a:p>
      </dgm:t>
    </dgm:pt>
    <dgm:pt modelId="{298CCECA-9EE9-4CF5-BA6E-666AD7DFF77A}" type="sibTrans" cxnId="{5E9ED6B2-2CD9-4A77-B90F-69931FFFDF78}">
      <dgm:prSet/>
      <dgm:spPr/>
      <dgm:t>
        <a:bodyPr/>
        <a:lstStyle/>
        <a:p>
          <a:endParaRPr lang="en-US"/>
        </a:p>
      </dgm:t>
    </dgm:pt>
    <dgm:pt modelId="{4333CA0E-AE8B-464F-BFDB-7017EE68B4B3}">
      <dgm:prSet phldrT="[Text]" custT="1"/>
      <dgm:spPr/>
      <dgm:t>
        <a:bodyPr/>
        <a:lstStyle/>
        <a:p>
          <a:r>
            <a:rPr lang="fr-FR" sz="1100" dirty="0" smtClean="0"/>
            <a:t>Engagement des opérateurs dans le processus de réforme</a:t>
          </a:r>
          <a:endParaRPr lang="en-US" sz="1100" dirty="0"/>
        </a:p>
      </dgm:t>
    </dgm:pt>
    <dgm:pt modelId="{CB8007CB-C3A3-4464-9E3B-C008A643BBBD}" type="parTrans" cxnId="{1310CCFE-4AAD-45A6-BBCA-B5A50476CABD}">
      <dgm:prSet/>
      <dgm:spPr/>
      <dgm:t>
        <a:bodyPr/>
        <a:lstStyle/>
        <a:p>
          <a:endParaRPr lang="en-US"/>
        </a:p>
      </dgm:t>
    </dgm:pt>
    <dgm:pt modelId="{1F6ADEAA-957D-47AE-A12B-DA0FD7088F88}" type="sibTrans" cxnId="{1310CCFE-4AAD-45A6-BBCA-B5A50476CABD}">
      <dgm:prSet/>
      <dgm:spPr/>
      <dgm:t>
        <a:bodyPr/>
        <a:lstStyle/>
        <a:p>
          <a:endParaRPr lang="en-US"/>
        </a:p>
      </dgm:t>
    </dgm:pt>
    <dgm:pt modelId="{1505C35F-BDA1-4DE7-91DA-21F0D45A8258}">
      <dgm:prSet phldrT="[Text]" custT="1"/>
      <dgm:spPr/>
      <dgm:t>
        <a:bodyPr/>
        <a:lstStyle/>
        <a:p>
          <a:r>
            <a:rPr lang="fr-FR" sz="1100" dirty="0" smtClean="0"/>
            <a:t>Appui aux organismes </a:t>
          </a:r>
          <a:r>
            <a:rPr lang="fr-FR" sz="1100" dirty="0" smtClean="0"/>
            <a:t>de réglementation pour mise en œuvre </a:t>
          </a:r>
          <a:r>
            <a:rPr lang="fr-FR" sz="1100" dirty="0" smtClean="0"/>
            <a:t>des réformes</a:t>
          </a:r>
          <a:endParaRPr lang="en-US" sz="1100" dirty="0"/>
        </a:p>
      </dgm:t>
    </dgm:pt>
    <dgm:pt modelId="{802E973C-10ED-4290-BF2B-E2F6DAEB83AE}" type="parTrans" cxnId="{2C200BBD-07CC-4921-B201-22842989E11F}">
      <dgm:prSet/>
      <dgm:spPr/>
      <dgm:t>
        <a:bodyPr/>
        <a:lstStyle/>
        <a:p>
          <a:endParaRPr lang="en-US"/>
        </a:p>
      </dgm:t>
    </dgm:pt>
    <dgm:pt modelId="{EFA133B7-3A43-43CC-8BD9-A22E3573E7E8}" type="sibTrans" cxnId="{2C200BBD-07CC-4921-B201-22842989E11F}">
      <dgm:prSet/>
      <dgm:spPr/>
      <dgm:t>
        <a:bodyPr/>
        <a:lstStyle/>
        <a:p>
          <a:endParaRPr lang="en-US"/>
        </a:p>
      </dgm:t>
    </dgm:pt>
    <dgm:pt modelId="{DF046365-240A-4C6F-A2FE-950E86391FBB}" type="pres">
      <dgm:prSet presAssocID="{15C21DE0-6B30-4544-9E31-2A29A941E19B}" presName="Name0" presStyleCnt="0">
        <dgm:presLayoutVars>
          <dgm:chMax val="7"/>
          <dgm:chPref val="7"/>
          <dgm:dir/>
          <dgm:animLvl val="lvl"/>
        </dgm:presLayoutVars>
      </dgm:prSet>
      <dgm:spPr/>
      <dgm:t>
        <a:bodyPr/>
        <a:lstStyle/>
        <a:p>
          <a:endParaRPr lang="en-US"/>
        </a:p>
      </dgm:t>
    </dgm:pt>
    <dgm:pt modelId="{3A962BEC-9898-4081-AAED-E7F14735C85F}" type="pres">
      <dgm:prSet presAssocID="{43C48E1C-354A-46F0-8343-5C85A59D470A}" presName="Accent1" presStyleCnt="0"/>
      <dgm:spPr/>
      <dgm:t>
        <a:bodyPr/>
        <a:lstStyle/>
        <a:p>
          <a:endParaRPr lang="en-US"/>
        </a:p>
      </dgm:t>
    </dgm:pt>
    <dgm:pt modelId="{BF20E565-29AE-4603-AE31-5A8412E861B6}" type="pres">
      <dgm:prSet presAssocID="{43C48E1C-354A-46F0-8343-5C85A59D470A}" presName="Accent" presStyleLbl="node1" presStyleIdx="0" presStyleCnt="3"/>
      <dgm:spPr/>
      <dgm:t>
        <a:bodyPr/>
        <a:lstStyle/>
        <a:p>
          <a:endParaRPr lang="en-US"/>
        </a:p>
      </dgm:t>
    </dgm:pt>
    <dgm:pt modelId="{3CEE1FB2-DBA4-4201-B968-5F62D421755F}" type="pres">
      <dgm:prSet presAssocID="{43C48E1C-354A-46F0-8343-5C85A59D470A}" presName="Child1" presStyleLbl="revTx" presStyleIdx="0" presStyleCnt="6">
        <dgm:presLayoutVars>
          <dgm:chMax val="0"/>
          <dgm:chPref val="0"/>
          <dgm:bulletEnabled val="1"/>
        </dgm:presLayoutVars>
      </dgm:prSet>
      <dgm:spPr/>
      <dgm:t>
        <a:bodyPr/>
        <a:lstStyle/>
        <a:p>
          <a:endParaRPr lang="en-US"/>
        </a:p>
      </dgm:t>
    </dgm:pt>
    <dgm:pt modelId="{81B518C5-F489-444A-AD73-8DEAF2387A12}" type="pres">
      <dgm:prSet presAssocID="{43C48E1C-354A-46F0-8343-5C85A59D470A}" presName="Parent1" presStyleLbl="revTx" presStyleIdx="1" presStyleCnt="6">
        <dgm:presLayoutVars>
          <dgm:chMax val="1"/>
          <dgm:chPref val="1"/>
          <dgm:bulletEnabled val="1"/>
        </dgm:presLayoutVars>
      </dgm:prSet>
      <dgm:spPr/>
      <dgm:t>
        <a:bodyPr/>
        <a:lstStyle/>
        <a:p>
          <a:endParaRPr lang="en-US"/>
        </a:p>
      </dgm:t>
    </dgm:pt>
    <dgm:pt modelId="{9CD880E3-9011-4338-B71B-C023BAC4AB3C}" type="pres">
      <dgm:prSet presAssocID="{4C36D31B-0DD8-4044-9A7D-F00B5C57A060}" presName="Accent2" presStyleCnt="0"/>
      <dgm:spPr/>
      <dgm:t>
        <a:bodyPr/>
        <a:lstStyle/>
        <a:p>
          <a:endParaRPr lang="en-US"/>
        </a:p>
      </dgm:t>
    </dgm:pt>
    <dgm:pt modelId="{CCFA8A40-E13F-461F-B611-28CEEF949406}" type="pres">
      <dgm:prSet presAssocID="{4C36D31B-0DD8-4044-9A7D-F00B5C57A060}" presName="Accent" presStyleLbl="node1" presStyleIdx="1" presStyleCnt="3"/>
      <dgm:spPr/>
      <dgm:t>
        <a:bodyPr/>
        <a:lstStyle/>
        <a:p>
          <a:endParaRPr lang="en-US"/>
        </a:p>
      </dgm:t>
    </dgm:pt>
    <dgm:pt modelId="{DB030133-5A33-4CD1-A8D1-5EE5DA45B0F6}" type="pres">
      <dgm:prSet presAssocID="{4C36D31B-0DD8-4044-9A7D-F00B5C57A060}" presName="Child2" presStyleLbl="revTx" presStyleIdx="2" presStyleCnt="6">
        <dgm:presLayoutVars>
          <dgm:chMax val="0"/>
          <dgm:chPref val="0"/>
          <dgm:bulletEnabled val="1"/>
        </dgm:presLayoutVars>
      </dgm:prSet>
      <dgm:spPr/>
      <dgm:t>
        <a:bodyPr/>
        <a:lstStyle/>
        <a:p>
          <a:endParaRPr lang="en-US"/>
        </a:p>
      </dgm:t>
    </dgm:pt>
    <dgm:pt modelId="{D97FF08A-C427-4E75-8789-0CBA0CE1B0A1}" type="pres">
      <dgm:prSet presAssocID="{4C36D31B-0DD8-4044-9A7D-F00B5C57A060}" presName="Parent2" presStyleLbl="revTx" presStyleIdx="3" presStyleCnt="6">
        <dgm:presLayoutVars>
          <dgm:chMax val="1"/>
          <dgm:chPref val="1"/>
          <dgm:bulletEnabled val="1"/>
        </dgm:presLayoutVars>
      </dgm:prSet>
      <dgm:spPr/>
      <dgm:t>
        <a:bodyPr/>
        <a:lstStyle/>
        <a:p>
          <a:endParaRPr lang="en-US"/>
        </a:p>
      </dgm:t>
    </dgm:pt>
    <dgm:pt modelId="{81B8755C-1CF2-4455-909D-8E4227B7DA57}" type="pres">
      <dgm:prSet presAssocID="{CD139761-FF5F-4F63-ACAA-431B39702985}" presName="Accent3" presStyleCnt="0"/>
      <dgm:spPr/>
      <dgm:t>
        <a:bodyPr/>
        <a:lstStyle/>
        <a:p>
          <a:endParaRPr lang="en-US"/>
        </a:p>
      </dgm:t>
    </dgm:pt>
    <dgm:pt modelId="{FC0CB31F-FD7F-48D9-900D-DCD1C755B7E6}" type="pres">
      <dgm:prSet presAssocID="{CD139761-FF5F-4F63-ACAA-431B39702985}" presName="Accent" presStyleLbl="node1" presStyleIdx="2" presStyleCnt="3"/>
      <dgm:spPr/>
      <dgm:t>
        <a:bodyPr/>
        <a:lstStyle/>
        <a:p>
          <a:endParaRPr lang="en-US"/>
        </a:p>
      </dgm:t>
    </dgm:pt>
    <dgm:pt modelId="{6F19A607-3933-46A9-AAF1-A7ACEAFDDC78}" type="pres">
      <dgm:prSet presAssocID="{CD139761-FF5F-4F63-ACAA-431B39702985}" presName="Child3" presStyleLbl="revTx" presStyleIdx="4" presStyleCnt="6">
        <dgm:presLayoutVars>
          <dgm:chMax val="0"/>
          <dgm:chPref val="0"/>
          <dgm:bulletEnabled val="1"/>
        </dgm:presLayoutVars>
      </dgm:prSet>
      <dgm:spPr/>
      <dgm:t>
        <a:bodyPr/>
        <a:lstStyle/>
        <a:p>
          <a:endParaRPr lang="en-US"/>
        </a:p>
      </dgm:t>
    </dgm:pt>
    <dgm:pt modelId="{68F23F43-41E7-4B77-A0A8-5318D1596EDA}" type="pres">
      <dgm:prSet presAssocID="{CD139761-FF5F-4F63-ACAA-431B39702985}" presName="Parent3" presStyleLbl="revTx" presStyleIdx="5" presStyleCnt="6">
        <dgm:presLayoutVars>
          <dgm:chMax val="1"/>
          <dgm:chPref val="1"/>
          <dgm:bulletEnabled val="1"/>
        </dgm:presLayoutVars>
      </dgm:prSet>
      <dgm:spPr/>
      <dgm:t>
        <a:bodyPr/>
        <a:lstStyle/>
        <a:p>
          <a:endParaRPr lang="en-US"/>
        </a:p>
      </dgm:t>
    </dgm:pt>
  </dgm:ptLst>
  <dgm:cxnLst>
    <dgm:cxn modelId="{25E8DBF0-D324-4330-84C4-27AFD98BE4E9}" srcId="{15C21DE0-6B30-4544-9E31-2A29A941E19B}" destId="{4C36D31B-0DD8-4044-9A7D-F00B5C57A060}" srcOrd="1" destOrd="0" parTransId="{F5444B6A-AC6B-4DC0-B351-ABE0DCBC34C8}" sibTransId="{A969CDDA-3BDB-4222-ACF6-9456E2BE7EA1}"/>
    <dgm:cxn modelId="{2BA7EA13-28F2-43E9-BBBD-D6472F238F24}" type="presOf" srcId="{43C48E1C-354A-46F0-8343-5C85A59D470A}" destId="{81B518C5-F489-444A-AD73-8DEAF2387A12}" srcOrd="0" destOrd="0" presId="urn:microsoft.com/office/officeart/2009/layout/CircleArrowProcess"/>
    <dgm:cxn modelId="{400D898C-9057-4E85-B551-2BCE3F6A4131}" type="presOf" srcId="{1505C35F-BDA1-4DE7-91DA-21F0D45A8258}" destId="{6F19A607-3933-46A9-AAF1-A7ACEAFDDC78}" srcOrd="0" destOrd="0" presId="urn:microsoft.com/office/officeart/2009/layout/CircleArrowProcess"/>
    <dgm:cxn modelId="{7A1FBC52-A1D5-4AC0-A795-C98BC470C03B}" type="presOf" srcId="{CD139761-FF5F-4F63-ACAA-431B39702985}" destId="{68F23F43-41E7-4B77-A0A8-5318D1596EDA}" srcOrd="0" destOrd="0" presId="urn:microsoft.com/office/officeart/2009/layout/CircleArrowProcess"/>
    <dgm:cxn modelId="{1310CCFE-4AAD-45A6-BBCA-B5A50476CABD}" srcId="{4C36D31B-0DD8-4044-9A7D-F00B5C57A060}" destId="{4333CA0E-AE8B-464F-BFDB-7017EE68B4B3}" srcOrd="0" destOrd="0" parTransId="{CB8007CB-C3A3-4464-9E3B-C008A643BBBD}" sibTransId="{1F6ADEAA-957D-47AE-A12B-DA0FD7088F88}"/>
    <dgm:cxn modelId="{5E9ED6B2-2CD9-4A77-B90F-69931FFFDF78}" srcId="{43C48E1C-354A-46F0-8343-5C85A59D470A}" destId="{F892A671-7BA6-4878-84F5-6342C64C26BD}" srcOrd="0" destOrd="0" parTransId="{7488AF5C-E856-4CBF-94D7-382B4C088212}" sibTransId="{298CCECA-9EE9-4CF5-BA6E-666AD7DFF77A}"/>
    <dgm:cxn modelId="{9128F07E-AA44-4D01-B662-47BCF3BDC7C6}" type="presOf" srcId="{4C36D31B-0DD8-4044-9A7D-F00B5C57A060}" destId="{D97FF08A-C427-4E75-8789-0CBA0CE1B0A1}" srcOrd="0" destOrd="0" presId="urn:microsoft.com/office/officeart/2009/layout/CircleArrowProcess"/>
    <dgm:cxn modelId="{F440DC8A-73F5-4113-8B8A-6C3FBE4C74A3}" type="presOf" srcId="{15C21DE0-6B30-4544-9E31-2A29A941E19B}" destId="{DF046365-240A-4C6F-A2FE-950E86391FBB}" srcOrd="0" destOrd="0" presId="urn:microsoft.com/office/officeart/2009/layout/CircleArrowProcess"/>
    <dgm:cxn modelId="{72C1F509-1E07-4284-8FA7-26BBF547A77D}" type="presOf" srcId="{4333CA0E-AE8B-464F-BFDB-7017EE68B4B3}" destId="{DB030133-5A33-4CD1-A8D1-5EE5DA45B0F6}" srcOrd="0" destOrd="0" presId="urn:microsoft.com/office/officeart/2009/layout/CircleArrowProcess"/>
    <dgm:cxn modelId="{E332B0BD-6E91-4F2D-AAD3-F0B9824B6A6E}" type="presOf" srcId="{F892A671-7BA6-4878-84F5-6342C64C26BD}" destId="{3CEE1FB2-DBA4-4201-B968-5F62D421755F}" srcOrd="0" destOrd="0" presId="urn:microsoft.com/office/officeart/2009/layout/CircleArrowProcess"/>
    <dgm:cxn modelId="{2C200BBD-07CC-4921-B201-22842989E11F}" srcId="{CD139761-FF5F-4F63-ACAA-431B39702985}" destId="{1505C35F-BDA1-4DE7-91DA-21F0D45A8258}" srcOrd="0" destOrd="0" parTransId="{802E973C-10ED-4290-BF2B-E2F6DAEB83AE}" sibTransId="{EFA133B7-3A43-43CC-8BD9-A22E3573E7E8}"/>
    <dgm:cxn modelId="{9EAE51CF-994F-42C1-B2B0-355B28A19879}" srcId="{15C21DE0-6B30-4544-9E31-2A29A941E19B}" destId="{43C48E1C-354A-46F0-8343-5C85A59D470A}" srcOrd="0" destOrd="0" parTransId="{B19613CC-E268-43FA-A85A-6BA7AA4CC5BE}" sibTransId="{47C52496-CABA-4648-948F-4571050ED601}"/>
    <dgm:cxn modelId="{F240B6C2-FE26-4837-B2C2-DA4C20697F4F}" srcId="{15C21DE0-6B30-4544-9E31-2A29A941E19B}" destId="{CD139761-FF5F-4F63-ACAA-431B39702985}" srcOrd="2" destOrd="0" parTransId="{13A46F6A-0773-417C-BAAA-1C1B51410342}" sibTransId="{8B496744-6452-4DB1-A637-3E33829E788C}"/>
    <dgm:cxn modelId="{F1A6E02B-FD77-47A1-A89B-523B3E99FB6E}" type="presParOf" srcId="{DF046365-240A-4C6F-A2FE-950E86391FBB}" destId="{3A962BEC-9898-4081-AAED-E7F14735C85F}" srcOrd="0" destOrd="0" presId="urn:microsoft.com/office/officeart/2009/layout/CircleArrowProcess"/>
    <dgm:cxn modelId="{04B94CE8-789D-4C1F-B6BA-058E54D7F581}" type="presParOf" srcId="{3A962BEC-9898-4081-AAED-E7F14735C85F}" destId="{BF20E565-29AE-4603-AE31-5A8412E861B6}" srcOrd="0" destOrd="0" presId="urn:microsoft.com/office/officeart/2009/layout/CircleArrowProcess"/>
    <dgm:cxn modelId="{0B31ECCD-1BEA-4369-AFC2-9CA403C99235}" type="presParOf" srcId="{DF046365-240A-4C6F-A2FE-950E86391FBB}" destId="{3CEE1FB2-DBA4-4201-B968-5F62D421755F}" srcOrd="1" destOrd="0" presId="urn:microsoft.com/office/officeart/2009/layout/CircleArrowProcess"/>
    <dgm:cxn modelId="{BD6E925E-20DA-4804-B7F7-C2F793BC6EE0}" type="presParOf" srcId="{DF046365-240A-4C6F-A2FE-950E86391FBB}" destId="{81B518C5-F489-444A-AD73-8DEAF2387A12}" srcOrd="2" destOrd="0" presId="urn:microsoft.com/office/officeart/2009/layout/CircleArrowProcess"/>
    <dgm:cxn modelId="{E5C3FE37-CFCC-4D0E-B15D-272C33F48C7D}" type="presParOf" srcId="{DF046365-240A-4C6F-A2FE-950E86391FBB}" destId="{9CD880E3-9011-4338-B71B-C023BAC4AB3C}" srcOrd="3" destOrd="0" presId="urn:microsoft.com/office/officeart/2009/layout/CircleArrowProcess"/>
    <dgm:cxn modelId="{ECC44316-8659-4BD6-9DA6-38B8D051F4FA}" type="presParOf" srcId="{9CD880E3-9011-4338-B71B-C023BAC4AB3C}" destId="{CCFA8A40-E13F-461F-B611-28CEEF949406}" srcOrd="0" destOrd="0" presId="urn:microsoft.com/office/officeart/2009/layout/CircleArrowProcess"/>
    <dgm:cxn modelId="{720B527F-641F-4ED6-B55F-9DA798F7118F}" type="presParOf" srcId="{DF046365-240A-4C6F-A2FE-950E86391FBB}" destId="{DB030133-5A33-4CD1-A8D1-5EE5DA45B0F6}" srcOrd="4" destOrd="0" presId="urn:microsoft.com/office/officeart/2009/layout/CircleArrowProcess"/>
    <dgm:cxn modelId="{09D4D989-CB3C-48C8-A1EA-A008AB08DD36}" type="presParOf" srcId="{DF046365-240A-4C6F-A2FE-950E86391FBB}" destId="{D97FF08A-C427-4E75-8789-0CBA0CE1B0A1}" srcOrd="5" destOrd="0" presId="urn:microsoft.com/office/officeart/2009/layout/CircleArrowProcess"/>
    <dgm:cxn modelId="{DB49CEB5-D7D6-48C1-9E89-39CADB1445BF}" type="presParOf" srcId="{DF046365-240A-4C6F-A2FE-950E86391FBB}" destId="{81B8755C-1CF2-4455-909D-8E4227B7DA57}" srcOrd="6" destOrd="0" presId="urn:microsoft.com/office/officeart/2009/layout/CircleArrowProcess"/>
    <dgm:cxn modelId="{F3985C4F-68B3-42FC-980A-327B26BDEAA7}" type="presParOf" srcId="{81B8755C-1CF2-4455-909D-8E4227B7DA57}" destId="{FC0CB31F-FD7F-48D9-900D-DCD1C755B7E6}" srcOrd="0" destOrd="0" presId="urn:microsoft.com/office/officeart/2009/layout/CircleArrowProcess"/>
    <dgm:cxn modelId="{6BAD319E-1AF7-42B8-8D2A-752354DEF4E4}" type="presParOf" srcId="{DF046365-240A-4C6F-A2FE-950E86391FBB}" destId="{6F19A607-3933-46A9-AAF1-A7ACEAFDDC78}" srcOrd="7" destOrd="0" presId="urn:microsoft.com/office/officeart/2009/layout/CircleArrowProcess"/>
    <dgm:cxn modelId="{917CA7F0-D070-40C2-B6D0-090011E862B9}" type="presParOf" srcId="{DF046365-240A-4C6F-A2FE-950E86391FBB}" destId="{68F23F43-41E7-4B77-A0A8-5318D1596EDA}" srcOrd="8"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C21DE0-6B30-4544-9E31-2A29A941E19B}" type="doc">
      <dgm:prSet loTypeId="urn:microsoft.com/office/officeart/2009/layout/CircleArrowProcess" loCatId="cycle" qsTypeId="urn:microsoft.com/office/officeart/2005/8/quickstyle/simple1" qsCatId="simple" csTypeId="urn:microsoft.com/office/officeart/2005/8/colors/accent1_1" csCatId="accent1" phldr="1"/>
      <dgm:spPr/>
      <dgm:t>
        <a:bodyPr/>
        <a:lstStyle/>
        <a:p>
          <a:endParaRPr lang="en-US"/>
        </a:p>
      </dgm:t>
    </dgm:pt>
    <dgm:pt modelId="{43C48E1C-354A-46F0-8343-5C85A59D470A}">
      <dgm:prSet phldrT="[Text]"/>
      <dgm:spPr/>
      <dgm:t>
        <a:bodyPr/>
        <a:lstStyle/>
        <a:p>
          <a:r>
            <a:rPr lang="en-US" dirty="0" err="1" smtClean="0"/>
            <a:t>Création</a:t>
          </a:r>
          <a:r>
            <a:rPr lang="en-US" dirty="0" smtClean="0"/>
            <a:t> de </a:t>
          </a:r>
          <a:r>
            <a:rPr lang="en-US" dirty="0" err="1" smtClean="0"/>
            <a:t>connaissances</a:t>
          </a:r>
          <a:endParaRPr lang="en-US" dirty="0"/>
        </a:p>
      </dgm:t>
    </dgm:pt>
    <dgm:pt modelId="{B19613CC-E268-43FA-A85A-6BA7AA4CC5BE}" type="parTrans" cxnId="{9EAE51CF-994F-42C1-B2B0-355B28A19879}">
      <dgm:prSet/>
      <dgm:spPr/>
      <dgm:t>
        <a:bodyPr/>
        <a:lstStyle/>
        <a:p>
          <a:endParaRPr lang="en-US"/>
        </a:p>
      </dgm:t>
    </dgm:pt>
    <dgm:pt modelId="{47C52496-CABA-4648-948F-4571050ED601}" type="sibTrans" cxnId="{9EAE51CF-994F-42C1-B2B0-355B28A19879}">
      <dgm:prSet/>
      <dgm:spPr/>
      <dgm:t>
        <a:bodyPr/>
        <a:lstStyle/>
        <a:p>
          <a:endParaRPr lang="en-US"/>
        </a:p>
      </dgm:t>
    </dgm:pt>
    <dgm:pt modelId="{4C36D31B-0DD8-4044-9A7D-F00B5C57A060}">
      <dgm:prSet phldrT="[Text]"/>
      <dgm:spPr/>
      <dgm:t>
        <a:bodyPr/>
        <a:lstStyle/>
        <a:p>
          <a:r>
            <a:rPr lang="en-US" dirty="0" smtClean="0"/>
            <a:t>Partage de </a:t>
          </a:r>
          <a:r>
            <a:rPr lang="en-US" dirty="0" err="1" smtClean="0"/>
            <a:t>connaissances</a:t>
          </a:r>
          <a:endParaRPr lang="en-US" dirty="0"/>
        </a:p>
      </dgm:t>
    </dgm:pt>
    <dgm:pt modelId="{F5444B6A-AC6B-4DC0-B351-ABE0DCBC34C8}" type="parTrans" cxnId="{25E8DBF0-D324-4330-84C4-27AFD98BE4E9}">
      <dgm:prSet/>
      <dgm:spPr/>
      <dgm:t>
        <a:bodyPr/>
        <a:lstStyle/>
        <a:p>
          <a:endParaRPr lang="en-US"/>
        </a:p>
      </dgm:t>
    </dgm:pt>
    <dgm:pt modelId="{A969CDDA-3BDB-4222-ACF6-9456E2BE7EA1}" type="sibTrans" cxnId="{25E8DBF0-D324-4330-84C4-27AFD98BE4E9}">
      <dgm:prSet/>
      <dgm:spPr/>
      <dgm:t>
        <a:bodyPr/>
        <a:lstStyle/>
        <a:p>
          <a:endParaRPr lang="en-US"/>
        </a:p>
      </dgm:t>
    </dgm:pt>
    <dgm:pt modelId="{CD139761-FF5F-4F63-ACAA-431B39702985}">
      <dgm:prSet phldrT="[Text]"/>
      <dgm:spPr/>
      <dgm:t>
        <a:bodyPr/>
        <a:lstStyle/>
        <a:p>
          <a:r>
            <a:rPr lang="en-US" dirty="0" smtClean="0"/>
            <a:t>Application des connaissances</a:t>
          </a:r>
          <a:endParaRPr lang="en-US" dirty="0"/>
        </a:p>
      </dgm:t>
    </dgm:pt>
    <dgm:pt modelId="{13A46F6A-0773-417C-BAAA-1C1B51410342}" type="parTrans" cxnId="{F240B6C2-FE26-4837-B2C2-DA4C20697F4F}">
      <dgm:prSet/>
      <dgm:spPr/>
      <dgm:t>
        <a:bodyPr/>
        <a:lstStyle/>
        <a:p>
          <a:endParaRPr lang="en-US"/>
        </a:p>
      </dgm:t>
    </dgm:pt>
    <dgm:pt modelId="{8B496744-6452-4DB1-A637-3E33829E788C}" type="sibTrans" cxnId="{F240B6C2-FE26-4837-B2C2-DA4C20697F4F}">
      <dgm:prSet/>
      <dgm:spPr/>
      <dgm:t>
        <a:bodyPr/>
        <a:lstStyle/>
        <a:p>
          <a:endParaRPr lang="en-US"/>
        </a:p>
      </dgm:t>
    </dgm:pt>
    <dgm:pt modelId="{F892A671-7BA6-4878-84F5-6342C64C26BD}">
      <dgm:prSet phldrT="[Text]"/>
      <dgm:spPr/>
      <dgm:t>
        <a:bodyPr/>
        <a:lstStyle/>
        <a:p>
          <a:r>
            <a:rPr lang="en-US" dirty="0" smtClean="0"/>
            <a:t>Cadre institutionnel des observatoires de transport</a:t>
          </a:r>
          <a:endParaRPr lang="en-US" dirty="0"/>
        </a:p>
      </dgm:t>
    </dgm:pt>
    <dgm:pt modelId="{7488AF5C-E856-4CBF-94D7-382B4C088212}" type="parTrans" cxnId="{5E9ED6B2-2CD9-4A77-B90F-69931FFFDF78}">
      <dgm:prSet/>
      <dgm:spPr/>
      <dgm:t>
        <a:bodyPr/>
        <a:lstStyle/>
        <a:p>
          <a:endParaRPr lang="en-US"/>
        </a:p>
      </dgm:t>
    </dgm:pt>
    <dgm:pt modelId="{298CCECA-9EE9-4CF5-BA6E-666AD7DFF77A}" type="sibTrans" cxnId="{5E9ED6B2-2CD9-4A77-B90F-69931FFFDF78}">
      <dgm:prSet/>
      <dgm:spPr/>
      <dgm:t>
        <a:bodyPr/>
        <a:lstStyle/>
        <a:p>
          <a:endParaRPr lang="en-US"/>
        </a:p>
      </dgm:t>
    </dgm:pt>
    <dgm:pt modelId="{4333CA0E-AE8B-464F-BFDB-7017EE68B4B3}">
      <dgm:prSet phldrT="[Text]"/>
      <dgm:spPr/>
      <dgm:t>
        <a:bodyPr/>
        <a:lstStyle/>
        <a:p>
          <a:r>
            <a:rPr lang="en-US" dirty="0" smtClean="0"/>
            <a:t>Dialogue </a:t>
          </a:r>
          <a:r>
            <a:rPr lang="en-US" dirty="0" err="1" smtClean="0"/>
            <a:t>sur</a:t>
          </a:r>
          <a:r>
            <a:rPr lang="en-US" dirty="0" smtClean="0"/>
            <a:t> les </a:t>
          </a:r>
          <a:r>
            <a:rPr lang="en-US" dirty="0" err="1" smtClean="0"/>
            <a:t>politiques</a:t>
          </a:r>
          <a:r>
            <a:rPr lang="en-US" dirty="0" smtClean="0"/>
            <a:t> en </a:t>
          </a:r>
          <a:r>
            <a:rPr lang="en-US" dirty="0" err="1" smtClean="0"/>
            <a:t>intégrant</a:t>
          </a:r>
          <a:r>
            <a:rPr lang="en-US" dirty="0" smtClean="0"/>
            <a:t> </a:t>
          </a:r>
          <a:r>
            <a:rPr lang="en-US" dirty="0" err="1" smtClean="0"/>
            <a:t>tous</a:t>
          </a:r>
          <a:r>
            <a:rPr lang="en-US" dirty="0" smtClean="0"/>
            <a:t> les acteurs</a:t>
          </a:r>
          <a:endParaRPr lang="en-US" dirty="0"/>
        </a:p>
      </dgm:t>
    </dgm:pt>
    <dgm:pt modelId="{CB8007CB-C3A3-4464-9E3B-C008A643BBBD}" type="parTrans" cxnId="{1310CCFE-4AAD-45A6-BBCA-B5A50476CABD}">
      <dgm:prSet/>
      <dgm:spPr/>
      <dgm:t>
        <a:bodyPr/>
        <a:lstStyle/>
        <a:p>
          <a:endParaRPr lang="en-US"/>
        </a:p>
      </dgm:t>
    </dgm:pt>
    <dgm:pt modelId="{1F6ADEAA-957D-47AE-A12B-DA0FD7088F88}" type="sibTrans" cxnId="{1310CCFE-4AAD-45A6-BBCA-B5A50476CABD}">
      <dgm:prSet/>
      <dgm:spPr/>
      <dgm:t>
        <a:bodyPr/>
        <a:lstStyle/>
        <a:p>
          <a:endParaRPr lang="en-US"/>
        </a:p>
      </dgm:t>
    </dgm:pt>
    <dgm:pt modelId="{1505C35F-BDA1-4DE7-91DA-21F0D45A8258}">
      <dgm:prSet phldrT="[Text]"/>
      <dgm:spPr/>
      <dgm:t>
        <a:bodyPr/>
        <a:lstStyle/>
        <a:p>
          <a:r>
            <a:rPr lang="en-US" dirty="0" smtClean="0"/>
            <a:t>Renforcement des institutions pour des politiques efficaces</a:t>
          </a:r>
          <a:endParaRPr lang="en-US" dirty="0"/>
        </a:p>
      </dgm:t>
    </dgm:pt>
    <dgm:pt modelId="{802E973C-10ED-4290-BF2B-E2F6DAEB83AE}" type="parTrans" cxnId="{2C200BBD-07CC-4921-B201-22842989E11F}">
      <dgm:prSet/>
      <dgm:spPr/>
      <dgm:t>
        <a:bodyPr/>
        <a:lstStyle/>
        <a:p>
          <a:endParaRPr lang="en-US"/>
        </a:p>
      </dgm:t>
    </dgm:pt>
    <dgm:pt modelId="{EFA133B7-3A43-43CC-8BD9-A22E3573E7E8}" type="sibTrans" cxnId="{2C200BBD-07CC-4921-B201-22842989E11F}">
      <dgm:prSet/>
      <dgm:spPr/>
      <dgm:t>
        <a:bodyPr/>
        <a:lstStyle/>
        <a:p>
          <a:endParaRPr lang="en-US"/>
        </a:p>
      </dgm:t>
    </dgm:pt>
    <dgm:pt modelId="{DF046365-240A-4C6F-A2FE-950E86391FBB}" type="pres">
      <dgm:prSet presAssocID="{15C21DE0-6B30-4544-9E31-2A29A941E19B}" presName="Name0" presStyleCnt="0">
        <dgm:presLayoutVars>
          <dgm:chMax val="7"/>
          <dgm:chPref val="7"/>
          <dgm:dir/>
          <dgm:animLvl val="lvl"/>
        </dgm:presLayoutVars>
      </dgm:prSet>
      <dgm:spPr/>
      <dgm:t>
        <a:bodyPr/>
        <a:lstStyle/>
        <a:p>
          <a:endParaRPr lang="en-US"/>
        </a:p>
      </dgm:t>
    </dgm:pt>
    <dgm:pt modelId="{3A962BEC-9898-4081-AAED-E7F14735C85F}" type="pres">
      <dgm:prSet presAssocID="{43C48E1C-354A-46F0-8343-5C85A59D470A}" presName="Accent1" presStyleCnt="0"/>
      <dgm:spPr/>
      <dgm:t>
        <a:bodyPr/>
        <a:lstStyle/>
        <a:p>
          <a:endParaRPr lang="en-US"/>
        </a:p>
      </dgm:t>
    </dgm:pt>
    <dgm:pt modelId="{BF20E565-29AE-4603-AE31-5A8412E861B6}" type="pres">
      <dgm:prSet presAssocID="{43C48E1C-354A-46F0-8343-5C85A59D470A}" presName="Accent" presStyleLbl="node1" presStyleIdx="0" presStyleCnt="3"/>
      <dgm:spPr/>
      <dgm:t>
        <a:bodyPr/>
        <a:lstStyle/>
        <a:p>
          <a:endParaRPr lang="en-US"/>
        </a:p>
      </dgm:t>
    </dgm:pt>
    <dgm:pt modelId="{3CEE1FB2-DBA4-4201-B968-5F62D421755F}" type="pres">
      <dgm:prSet presAssocID="{43C48E1C-354A-46F0-8343-5C85A59D470A}" presName="Child1" presStyleLbl="revTx" presStyleIdx="0" presStyleCnt="6">
        <dgm:presLayoutVars>
          <dgm:chMax val="0"/>
          <dgm:chPref val="0"/>
          <dgm:bulletEnabled val="1"/>
        </dgm:presLayoutVars>
      </dgm:prSet>
      <dgm:spPr/>
      <dgm:t>
        <a:bodyPr/>
        <a:lstStyle/>
        <a:p>
          <a:endParaRPr lang="en-US"/>
        </a:p>
      </dgm:t>
    </dgm:pt>
    <dgm:pt modelId="{81B518C5-F489-444A-AD73-8DEAF2387A12}" type="pres">
      <dgm:prSet presAssocID="{43C48E1C-354A-46F0-8343-5C85A59D470A}" presName="Parent1" presStyleLbl="revTx" presStyleIdx="1" presStyleCnt="6">
        <dgm:presLayoutVars>
          <dgm:chMax val="1"/>
          <dgm:chPref val="1"/>
          <dgm:bulletEnabled val="1"/>
        </dgm:presLayoutVars>
      </dgm:prSet>
      <dgm:spPr/>
      <dgm:t>
        <a:bodyPr/>
        <a:lstStyle/>
        <a:p>
          <a:endParaRPr lang="en-US"/>
        </a:p>
      </dgm:t>
    </dgm:pt>
    <dgm:pt modelId="{9CD880E3-9011-4338-B71B-C023BAC4AB3C}" type="pres">
      <dgm:prSet presAssocID="{4C36D31B-0DD8-4044-9A7D-F00B5C57A060}" presName="Accent2" presStyleCnt="0"/>
      <dgm:spPr/>
      <dgm:t>
        <a:bodyPr/>
        <a:lstStyle/>
        <a:p>
          <a:endParaRPr lang="en-US"/>
        </a:p>
      </dgm:t>
    </dgm:pt>
    <dgm:pt modelId="{CCFA8A40-E13F-461F-B611-28CEEF949406}" type="pres">
      <dgm:prSet presAssocID="{4C36D31B-0DD8-4044-9A7D-F00B5C57A060}" presName="Accent" presStyleLbl="node1" presStyleIdx="1" presStyleCnt="3"/>
      <dgm:spPr/>
      <dgm:t>
        <a:bodyPr/>
        <a:lstStyle/>
        <a:p>
          <a:endParaRPr lang="en-US"/>
        </a:p>
      </dgm:t>
    </dgm:pt>
    <dgm:pt modelId="{DB030133-5A33-4CD1-A8D1-5EE5DA45B0F6}" type="pres">
      <dgm:prSet presAssocID="{4C36D31B-0DD8-4044-9A7D-F00B5C57A060}" presName="Child2" presStyleLbl="revTx" presStyleIdx="2" presStyleCnt="6">
        <dgm:presLayoutVars>
          <dgm:chMax val="0"/>
          <dgm:chPref val="0"/>
          <dgm:bulletEnabled val="1"/>
        </dgm:presLayoutVars>
      </dgm:prSet>
      <dgm:spPr/>
      <dgm:t>
        <a:bodyPr/>
        <a:lstStyle/>
        <a:p>
          <a:endParaRPr lang="en-US"/>
        </a:p>
      </dgm:t>
    </dgm:pt>
    <dgm:pt modelId="{D97FF08A-C427-4E75-8789-0CBA0CE1B0A1}" type="pres">
      <dgm:prSet presAssocID="{4C36D31B-0DD8-4044-9A7D-F00B5C57A060}" presName="Parent2" presStyleLbl="revTx" presStyleIdx="3" presStyleCnt="6">
        <dgm:presLayoutVars>
          <dgm:chMax val="1"/>
          <dgm:chPref val="1"/>
          <dgm:bulletEnabled val="1"/>
        </dgm:presLayoutVars>
      </dgm:prSet>
      <dgm:spPr/>
      <dgm:t>
        <a:bodyPr/>
        <a:lstStyle/>
        <a:p>
          <a:endParaRPr lang="en-US"/>
        </a:p>
      </dgm:t>
    </dgm:pt>
    <dgm:pt modelId="{81B8755C-1CF2-4455-909D-8E4227B7DA57}" type="pres">
      <dgm:prSet presAssocID="{CD139761-FF5F-4F63-ACAA-431B39702985}" presName="Accent3" presStyleCnt="0"/>
      <dgm:spPr/>
      <dgm:t>
        <a:bodyPr/>
        <a:lstStyle/>
        <a:p>
          <a:endParaRPr lang="en-US"/>
        </a:p>
      </dgm:t>
    </dgm:pt>
    <dgm:pt modelId="{FC0CB31F-FD7F-48D9-900D-DCD1C755B7E6}" type="pres">
      <dgm:prSet presAssocID="{CD139761-FF5F-4F63-ACAA-431B39702985}" presName="Accent" presStyleLbl="node1" presStyleIdx="2" presStyleCnt="3"/>
      <dgm:spPr/>
      <dgm:t>
        <a:bodyPr/>
        <a:lstStyle/>
        <a:p>
          <a:endParaRPr lang="en-US"/>
        </a:p>
      </dgm:t>
    </dgm:pt>
    <dgm:pt modelId="{6F19A607-3933-46A9-AAF1-A7ACEAFDDC78}" type="pres">
      <dgm:prSet presAssocID="{CD139761-FF5F-4F63-ACAA-431B39702985}" presName="Child3" presStyleLbl="revTx" presStyleIdx="4" presStyleCnt="6">
        <dgm:presLayoutVars>
          <dgm:chMax val="0"/>
          <dgm:chPref val="0"/>
          <dgm:bulletEnabled val="1"/>
        </dgm:presLayoutVars>
      </dgm:prSet>
      <dgm:spPr/>
      <dgm:t>
        <a:bodyPr/>
        <a:lstStyle/>
        <a:p>
          <a:endParaRPr lang="en-US"/>
        </a:p>
      </dgm:t>
    </dgm:pt>
    <dgm:pt modelId="{68F23F43-41E7-4B77-A0A8-5318D1596EDA}" type="pres">
      <dgm:prSet presAssocID="{CD139761-FF5F-4F63-ACAA-431B39702985}" presName="Parent3" presStyleLbl="revTx" presStyleIdx="5" presStyleCnt="6">
        <dgm:presLayoutVars>
          <dgm:chMax val="1"/>
          <dgm:chPref val="1"/>
          <dgm:bulletEnabled val="1"/>
        </dgm:presLayoutVars>
      </dgm:prSet>
      <dgm:spPr/>
      <dgm:t>
        <a:bodyPr/>
        <a:lstStyle/>
        <a:p>
          <a:endParaRPr lang="en-US"/>
        </a:p>
      </dgm:t>
    </dgm:pt>
  </dgm:ptLst>
  <dgm:cxnLst>
    <dgm:cxn modelId="{25E8DBF0-D324-4330-84C4-27AFD98BE4E9}" srcId="{15C21DE0-6B30-4544-9E31-2A29A941E19B}" destId="{4C36D31B-0DD8-4044-9A7D-F00B5C57A060}" srcOrd="1" destOrd="0" parTransId="{F5444B6A-AC6B-4DC0-B351-ABE0DCBC34C8}" sibTransId="{A969CDDA-3BDB-4222-ACF6-9456E2BE7EA1}"/>
    <dgm:cxn modelId="{846CE0B8-449E-44D9-B497-FAE1E2067D30}" type="presOf" srcId="{F892A671-7BA6-4878-84F5-6342C64C26BD}" destId="{3CEE1FB2-DBA4-4201-B968-5F62D421755F}" srcOrd="0" destOrd="0" presId="urn:microsoft.com/office/officeart/2009/layout/CircleArrowProcess"/>
    <dgm:cxn modelId="{1310CCFE-4AAD-45A6-BBCA-B5A50476CABD}" srcId="{4C36D31B-0DD8-4044-9A7D-F00B5C57A060}" destId="{4333CA0E-AE8B-464F-BFDB-7017EE68B4B3}" srcOrd="0" destOrd="0" parTransId="{CB8007CB-C3A3-4464-9E3B-C008A643BBBD}" sibTransId="{1F6ADEAA-957D-47AE-A12B-DA0FD7088F88}"/>
    <dgm:cxn modelId="{5E9ED6B2-2CD9-4A77-B90F-69931FFFDF78}" srcId="{43C48E1C-354A-46F0-8343-5C85A59D470A}" destId="{F892A671-7BA6-4878-84F5-6342C64C26BD}" srcOrd="0" destOrd="0" parTransId="{7488AF5C-E856-4CBF-94D7-382B4C088212}" sibTransId="{298CCECA-9EE9-4CF5-BA6E-666AD7DFF77A}"/>
    <dgm:cxn modelId="{AE0682E3-85C1-4C60-86A1-4E5DE706C3D9}" type="presOf" srcId="{43C48E1C-354A-46F0-8343-5C85A59D470A}" destId="{81B518C5-F489-444A-AD73-8DEAF2387A12}" srcOrd="0" destOrd="0" presId="urn:microsoft.com/office/officeart/2009/layout/CircleArrowProcess"/>
    <dgm:cxn modelId="{C5F0E08B-B026-49E6-938B-97C582D52ADD}" type="presOf" srcId="{4C36D31B-0DD8-4044-9A7D-F00B5C57A060}" destId="{D97FF08A-C427-4E75-8789-0CBA0CE1B0A1}" srcOrd="0" destOrd="0" presId="urn:microsoft.com/office/officeart/2009/layout/CircleArrowProcess"/>
    <dgm:cxn modelId="{DAF19FDC-3B6C-4ADE-AEB4-DCC49CC84DD1}" type="presOf" srcId="{CD139761-FF5F-4F63-ACAA-431B39702985}" destId="{68F23F43-41E7-4B77-A0A8-5318D1596EDA}" srcOrd="0" destOrd="0" presId="urn:microsoft.com/office/officeart/2009/layout/CircleArrowProcess"/>
    <dgm:cxn modelId="{7F1398C4-7C31-4AE8-A1BA-A956381C40EC}" type="presOf" srcId="{15C21DE0-6B30-4544-9E31-2A29A941E19B}" destId="{DF046365-240A-4C6F-A2FE-950E86391FBB}" srcOrd="0" destOrd="0" presId="urn:microsoft.com/office/officeart/2009/layout/CircleArrowProcess"/>
    <dgm:cxn modelId="{2C200BBD-07CC-4921-B201-22842989E11F}" srcId="{CD139761-FF5F-4F63-ACAA-431B39702985}" destId="{1505C35F-BDA1-4DE7-91DA-21F0D45A8258}" srcOrd="0" destOrd="0" parTransId="{802E973C-10ED-4290-BF2B-E2F6DAEB83AE}" sibTransId="{EFA133B7-3A43-43CC-8BD9-A22E3573E7E8}"/>
    <dgm:cxn modelId="{690F0430-6ABE-4EDF-90EC-AF8332A499B9}" type="presOf" srcId="{4333CA0E-AE8B-464F-BFDB-7017EE68B4B3}" destId="{DB030133-5A33-4CD1-A8D1-5EE5DA45B0F6}" srcOrd="0" destOrd="0" presId="urn:microsoft.com/office/officeart/2009/layout/CircleArrowProcess"/>
    <dgm:cxn modelId="{9EAE51CF-994F-42C1-B2B0-355B28A19879}" srcId="{15C21DE0-6B30-4544-9E31-2A29A941E19B}" destId="{43C48E1C-354A-46F0-8343-5C85A59D470A}" srcOrd="0" destOrd="0" parTransId="{B19613CC-E268-43FA-A85A-6BA7AA4CC5BE}" sibTransId="{47C52496-CABA-4648-948F-4571050ED601}"/>
    <dgm:cxn modelId="{DA27F101-293C-4BE5-840B-3CFEF624C41A}" type="presOf" srcId="{1505C35F-BDA1-4DE7-91DA-21F0D45A8258}" destId="{6F19A607-3933-46A9-AAF1-A7ACEAFDDC78}" srcOrd="0" destOrd="0" presId="urn:microsoft.com/office/officeart/2009/layout/CircleArrowProcess"/>
    <dgm:cxn modelId="{F240B6C2-FE26-4837-B2C2-DA4C20697F4F}" srcId="{15C21DE0-6B30-4544-9E31-2A29A941E19B}" destId="{CD139761-FF5F-4F63-ACAA-431B39702985}" srcOrd="2" destOrd="0" parTransId="{13A46F6A-0773-417C-BAAA-1C1B51410342}" sibTransId="{8B496744-6452-4DB1-A637-3E33829E788C}"/>
    <dgm:cxn modelId="{9D9B2EBB-2AF4-4FEB-B0EE-2955005CCDE5}" type="presParOf" srcId="{DF046365-240A-4C6F-A2FE-950E86391FBB}" destId="{3A962BEC-9898-4081-AAED-E7F14735C85F}" srcOrd="0" destOrd="0" presId="urn:microsoft.com/office/officeart/2009/layout/CircleArrowProcess"/>
    <dgm:cxn modelId="{44ACC145-D4F3-4753-83C5-E208CF350EFD}" type="presParOf" srcId="{3A962BEC-9898-4081-AAED-E7F14735C85F}" destId="{BF20E565-29AE-4603-AE31-5A8412E861B6}" srcOrd="0" destOrd="0" presId="urn:microsoft.com/office/officeart/2009/layout/CircleArrowProcess"/>
    <dgm:cxn modelId="{56DA2191-8D14-47B2-A260-2F4EF8304EFF}" type="presParOf" srcId="{DF046365-240A-4C6F-A2FE-950E86391FBB}" destId="{3CEE1FB2-DBA4-4201-B968-5F62D421755F}" srcOrd="1" destOrd="0" presId="urn:microsoft.com/office/officeart/2009/layout/CircleArrowProcess"/>
    <dgm:cxn modelId="{AB5AFF64-CE15-4EBA-B21B-82E9D05EE262}" type="presParOf" srcId="{DF046365-240A-4C6F-A2FE-950E86391FBB}" destId="{81B518C5-F489-444A-AD73-8DEAF2387A12}" srcOrd="2" destOrd="0" presId="urn:microsoft.com/office/officeart/2009/layout/CircleArrowProcess"/>
    <dgm:cxn modelId="{EADBBA91-46D7-4FF7-A4CE-D6D991350426}" type="presParOf" srcId="{DF046365-240A-4C6F-A2FE-950E86391FBB}" destId="{9CD880E3-9011-4338-B71B-C023BAC4AB3C}" srcOrd="3" destOrd="0" presId="urn:microsoft.com/office/officeart/2009/layout/CircleArrowProcess"/>
    <dgm:cxn modelId="{949E7405-F196-48A9-A526-CD64F1E4F7C9}" type="presParOf" srcId="{9CD880E3-9011-4338-B71B-C023BAC4AB3C}" destId="{CCFA8A40-E13F-461F-B611-28CEEF949406}" srcOrd="0" destOrd="0" presId="urn:microsoft.com/office/officeart/2009/layout/CircleArrowProcess"/>
    <dgm:cxn modelId="{D0B77CC6-5D30-4067-A7A7-A24061634D56}" type="presParOf" srcId="{DF046365-240A-4C6F-A2FE-950E86391FBB}" destId="{DB030133-5A33-4CD1-A8D1-5EE5DA45B0F6}" srcOrd="4" destOrd="0" presId="urn:microsoft.com/office/officeart/2009/layout/CircleArrowProcess"/>
    <dgm:cxn modelId="{38A52E22-D994-4957-8B4A-ECA64261E757}" type="presParOf" srcId="{DF046365-240A-4C6F-A2FE-950E86391FBB}" destId="{D97FF08A-C427-4E75-8789-0CBA0CE1B0A1}" srcOrd="5" destOrd="0" presId="urn:microsoft.com/office/officeart/2009/layout/CircleArrowProcess"/>
    <dgm:cxn modelId="{1C6EA97C-B253-4F0E-B37D-477C68B4AF11}" type="presParOf" srcId="{DF046365-240A-4C6F-A2FE-950E86391FBB}" destId="{81B8755C-1CF2-4455-909D-8E4227B7DA57}" srcOrd="6" destOrd="0" presId="urn:microsoft.com/office/officeart/2009/layout/CircleArrowProcess"/>
    <dgm:cxn modelId="{9B5104C2-BBF0-4960-8AE0-86FE4CA4FCB3}" type="presParOf" srcId="{81B8755C-1CF2-4455-909D-8E4227B7DA57}" destId="{FC0CB31F-FD7F-48D9-900D-DCD1C755B7E6}" srcOrd="0" destOrd="0" presId="urn:microsoft.com/office/officeart/2009/layout/CircleArrowProcess"/>
    <dgm:cxn modelId="{10947967-08CD-423B-8FF6-C3A0AA44A90F}" type="presParOf" srcId="{DF046365-240A-4C6F-A2FE-950E86391FBB}" destId="{6F19A607-3933-46A9-AAF1-A7ACEAFDDC78}" srcOrd="7" destOrd="0" presId="urn:microsoft.com/office/officeart/2009/layout/CircleArrowProcess"/>
    <dgm:cxn modelId="{41CEDDB1-A16E-4A48-8E5B-F85FB8F3FA2C}" type="presParOf" srcId="{DF046365-240A-4C6F-A2FE-950E86391FBB}" destId="{68F23F43-41E7-4B77-A0A8-5318D1596EDA}" srcOrd="8"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20E565-29AE-4603-AE31-5A8412E861B6}">
      <dsp:nvSpPr>
        <dsp:cNvPr id="0" name=""/>
        <dsp:cNvSpPr/>
      </dsp:nvSpPr>
      <dsp:spPr>
        <a:xfrm>
          <a:off x="597308" y="28994"/>
          <a:ext cx="2150554" cy="2150881"/>
        </a:xfrm>
        <a:prstGeom prst="circularArrow">
          <a:avLst>
            <a:gd name="adj1" fmla="val 10980"/>
            <a:gd name="adj2" fmla="val 1142322"/>
            <a:gd name="adj3" fmla="val 4500000"/>
            <a:gd name="adj4" fmla="val 10800000"/>
            <a:gd name="adj5" fmla="val 125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EE1FB2-DBA4-4201-B968-5F62D421755F}">
      <dsp:nvSpPr>
        <dsp:cNvPr id="0" name=""/>
        <dsp:cNvSpPr/>
      </dsp:nvSpPr>
      <dsp:spPr>
        <a:xfrm>
          <a:off x="2748267" y="670148"/>
          <a:ext cx="1290332" cy="860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err="1" smtClean="0"/>
            <a:t>Enquêtes</a:t>
          </a:r>
          <a:r>
            <a:rPr lang="en-US" sz="1100" kern="1200" dirty="0" smtClean="0"/>
            <a:t> - </a:t>
          </a:r>
          <a:r>
            <a:rPr lang="en-US" sz="1100" kern="1200" dirty="0" err="1" smtClean="0"/>
            <a:t>Études</a:t>
          </a:r>
          <a:r>
            <a:rPr lang="en-US" sz="1100" kern="1200" dirty="0" smtClean="0"/>
            <a:t> de cas</a:t>
          </a:r>
          <a:endParaRPr lang="en-US" sz="1100" kern="1200" dirty="0"/>
        </a:p>
      </dsp:txBody>
      <dsp:txXfrm>
        <a:off x="2748267" y="670148"/>
        <a:ext cx="1290332" cy="860531"/>
      </dsp:txXfrm>
    </dsp:sp>
    <dsp:sp modelId="{81B518C5-F489-444A-AD73-8DEAF2387A12}">
      <dsp:nvSpPr>
        <dsp:cNvPr id="0" name=""/>
        <dsp:cNvSpPr/>
      </dsp:nvSpPr>
      <dsp:spPr>
        <a:xfrm>
          <a:off x="1072652" y="805528"/>
          <a:ext cx="1195021" cy="597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err="1" smtClean="0"/>
            <a:t>Création</a:t>
          </a:r>
          <a:r>
            <a:rPr lang="en-US" sz="1200" kern="1200" dirty="0" smtClean="0"/>
            <a:t> </a:t>
          </a:r>
          <a:r>
            <a:rPr lang="en-US" sz="1200" kern="1200" dirty="0" smtClean="0"/>
            <a:t>de connaissances</a:t>
          </a:r>
          <a:endParaRPr lang="en-US" sz="1200" kern="1200" dirty="0"/>
        </a:p>
      </dsp:txBody>
      <dsp:txXfrm>
        <a:off x="1072652" y="805528"/>
        <a:ext cx="1195021" cy="597367"/>
      </dsp:txXfrm>
    </dsp:sp>
    <dsp:sp modelId="{CCFA8A40-E13F-461F-B611-28CEEF949406}">
      <dsp:nvSpPr>
        <dsp:cNvPr id="0" name=""/>
        <dsp:cNvSpPr/>
      </dsp:nvSpPr>
      <dsp:spPr>
        <a:xfrm>
          <a:off x="0" y="1264836"/>
          <a:ext cx="2150554" cy="2150881"/>
        </a:xfrm>
        <a:prstGeom prst="leftCircularArrow">
          <a:avLst>
            <a:gd name="adj1" fmla="val 10980"/>
            <a:gd name="adj2" fmla="val 1142322"/>
            <a:gd name="adj3" fmla="val 6300000"/>
            <a:gd name="adj4" fmla="val 18900000"/>
            <a:gd name="adj5" fmla="val 125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030133-5A33-4CD1-A8D1-5EE5DA45B0F6}">
      <dsp:nvSpPr>
        <dsp:cNvPr id="0" name=""/>
        <dsp:cNvSpPr/>
      </dsp:nvSpPr>
      <dsp:spPr>
        <a:xfrm>
          <a:off x="2150554" y="1913138"/>
          <a:ext cx="1290332" cy="860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57150" lvl="1" indent="-57150" algn="l" defTabSz="488950">
            <a:lnSpc>
              <a:spcPct val="90000"/>
            </a:lnSpc>
            <a:spcBef>
              <a:spcPct val="0"/>
            </a:spcBef>
            <a:spcAft>
              <a:spcPct val="15000"/>
            </a:spcAft>
            <a:buChar char="••"/>
          </a:pPr>
          <a:r>
            <a:rPr lang="fr-FR" sz="1100" kern="1200" dirty="0" smtClean="0"/>
            <a:t>Engagement des opérateurs dans le processus de réforme</a:t>
          </a:r>
          <a:endParaRPr lang="en-US" sz="1100" kern="1200" dirty="0"/>
        </a:p>
      </dsp:txBody>
      <dsp:txXfrm>
        <a:off x="2150554" y="1913138"/>
        <a:ext cx="1290332" cy="860531"/>
      </dsp:txXfrm>
    </dsp:sp>
    <dsp:sp modelId="{D97FF08A-C427-4E75-8789-0CBA0CE1B0A1}">
      <dsp:nvSpPr>
        <dsp:cNvPr id="0" name=""/>
        <dsp:cNvSpPr/>
      </dsp:nvSpPr>
      <dsp:spPr>
        <a:xfrm>
          <a:off x="477766" y="2048518"/>
          <a:ext cx="1195021" cy="597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CM" sz="1200" kern="1200" noProof="0" dirty="0" smtClean="0"/>
            <a:t>Partage de connaissances</a:t>
          </a:r>
          <a:endParaRPr lang="fr-CM" sz="1200" kern="1200" noProof="0" dirty="0"/>
        </a:p>
      </dsp:txBody>
      <dsp:txXfrm>
        <a:off x="477766" y="2048518"/>
        <a:ext cx="1195021" cy="597367"/>
      </dsp:txXfrm>
    </dsp:sp>
    <dsp:sp modelId="{FC0CB31F-FD7F-48D9-900D-DCD1C755B7E6}">
      <dsp:nvSpPr>
        <dsp:cNvPr id="0" name=""/>
        <dsp:cNvSpPr/>
      </dsp:nvSpPr>
      <dsp:spPr>
        <a:xfrm>
          <a:off x="750371" y="2648566"/>
          <a:ext cx="1847659" cy="1848400"/>
        </a:xfrm>
        <a:prstGeom prst="blockArc">
          <a:avLst>
            <a:gd name="adj1" fmla="val 13500000"/>
            <a:gd name="adj2" fmla="val 10800000"/>
            <a:gd name="adj3" fmla="val 1274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19A607-3933-46A9-AAF1-A7ACEAFDDC78}">
      <dsp:nvSpPr>
        <dsp:cNvPr id="0" name=""/>
        <dsp:cNvSpPr/>
      </dsp:nvSpPr>
      <dsp:spPr>
        <a:xfrm>
          <a:off x="2748267" y="3155681"/>
          <a:ext cx="1290332" cy="860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57150" lvl="1" indent="-57150" algn="l" defTabSz="488950">
            <a:lnSpc>
              <a:spcPct val="90000"/>
            </a:lnSpc>
            <a:spcBef>
              <a:spcPct val="0"/>
            </a:spcBef>
            <a:spcAft>
              <a:spcPct val="15000"/>
            </a:spcAft>
            <a:buChar char="••"/>
          </a:pPr>
          <a:r>
            <a:rPr lang="fr-FR" sz="1100" kern="1200" dirty="0" smtClean="0"/>
            <a:t>Appui aux organismes </a:t>
          </a:r>
          <a:r>
            <a:rPr lang="fr-FR" sz="1100" kern="1200" dirty="0" smtClean="0"/>
            <a:t>de réglementation pour mise en œuvre </a:t>
          </a:r>
          <a:r>
            <a:rPr lang="fr-FR" sz="1100" kern="1200" dirty="0" smtClean="0"/>
            <a:t>des réformes</a:t>
          </a:r>
          <a:endParaRPr lang="en-US" sz="1100" kern="1200" dirty="0"/>
        </a:p>
      </dsp:txBody>
      <dsp:txXfrm>
        <a:off x="2748267" y="3155681"/>
        <a:ext cx="1290332" cy="860531"/>
      </dsp:txXfrm>
    </dsp:sp>
    <dsp:sp modelId="{68F23F43-41E7-4B77-A0A8-5318D1596EDA}">
      <dsp:nvSpPr>
        <dsp:cNvPr id="0" name=""/>
        <dsp:cNvSpPr/>
      </dsp:nvSpPr>
      <dsp:spPr>
        <a:xfrm>
          <a:off x="1075479" y="3293295"/>
          <a:ext cx="1195021" cy="597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Application des connaissances</a:t>
          </a:r>
          <a:endParaRPr lang="en-US" sz="1200" kern="1200" dirty="0"/>
        </a:p>
      </dsp:txBody>
      <dsp:txXfrm>
        <a:off x="1075479" y="3293295"/>
        <a:ext cx="1195021" cy="5973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20E565-29AE-4603-AE31-5A8412E861B6}">
      <dsp:nvSpPr>
        <dsp:cNvPr id="0" name=""/>
        <dsp:cNvSpPr/>
      </dsp:nvSpPr>
      <dsp:spPr>
        <a:xfrm>
          <a:off x="597308" y="28994"/>
          <a:ext cx="2150554" cy="2150881"/>
        </a:xfrm>
        <a:prstGeom prst="circularArrow">
          <a:avLst>
            <a:gd name="adj1" fmla="val 10980"/>
            <a:gd name="adj2" fmla="val 1142322"/>
            <a:gd name="adj3" fmla="val 4500000"/>
            <a:gd name="adj4" fmla="val 10800000"/>
            <a:gd name="adj5" fmla="val 125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EE1FB2-DBA4-4201-B968-5F62D421755F}">
      <dsp:nvSpPr>
        <dsp:cNvPr id="0" name=""/>
        <dsp:cNvSpPr/>
      </dsp:nvSpPr>
      <dsp:spPr>
        <a:xfrm>
          <a:off x="2748267" y="670148"/>
          <a:ext cx="1290332" cy="860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marL="57150" lvl="1" indent="-57150" algn="l" defTabSz="400050">
            <a:lnSpc>
              <a:spcPct val="90000"/>
            </a:lnSpc>
            <a:spcBef>
              <a:spcPct val="0"/>
            </a:spcBef>
            <a:spcAft>
              <a:spcPct val="15000"/>
            </a:spcAft>
            <a:buChar char="••"/>
          </a:pPr>
          <a:r>
            <a:rPr lang="en-US" sz="900" kern="1200" dirty="0" smtClean="0"/>
            <a:t>Cadre institutionnel des observatoires de transport</a:t>
          </a:r>
          <a:endParaRPr lang="en-US" sz="900" kern="1200" dirty="0"/>
        </a:p>
      </dsp:txBody>
      <dsp:txXfrm>
        <a:off x="2748267" y="670148"/>
        <a:ext cx="1290332" cy="860531"/>
      </dsp:txXfrm>
    </dsp:sp>
    <dsp:sp modelId="{81B518C5-F489-444A-AD73-8DEAF2387A12}">
      <dsp:nvSpPr>
        <dsp:cNvPr id="0" name=""/>
        <dsp:cNvSpPr/>
      </dsp:nvSpPr>
      <dsp:spPr>
        <a:xfrm>
          <a:off x="1072652" y="805528"/>
          <a:ext cx="1195021" cy="597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err="1" smtClean="0"/>
            <a:t>Création</a:t>
          </a:r>
          <a:r>
            <a:rPr lang="en-US" sz="1200" kern="1200" dirty="0" smtClean="0"/>
            <a:t> de </a:t>
          </a:r>
          <a:r>
            <a:rPr lang="en-US" sz="1200" kern="1200" dirty="0" err="1" smtClean="0"/>
            <a:t>connaissances</a:t>
          </a:r>
          <a:endParaRPr lang="en-US" sz="1200" kern="1200" dirty="0"/>
        </a:p>
      </dsp:txBody>
      <dsp:txXfrm>
        <a:off x="1072652" y="805528"/>
        <a:ext cx="1195021" cy="597367"/>
      </dsp:txXfrm>
    </dsp:sp>
    <dsp:sp modelId="{CCFA8A40-E13F-461F-B611-28CEEF949406}">
      <dsp:nvSpPr>
        <dsp:cNvPr id="0" name=""/>
        <dsp:cNvSpPr/>
      </dsp:nvSpPr>
      <dsp:spPr>
        <a:xfrm>
          <a:off x="0" y="1264836"/>
          <a:ext cx="2150554" cy="2150881"/>
        </a:xfrm>
        <a:prstGeom prst="leftCircularArrow">
          <a:avLst>
            <a:gd name="adj1" fmla="val 10980"/>
            <a:gd name="adj2" fmla="val 1142322"/>
            <a:gd name="adj3" fmla="val 6300000"/>
            <a:gd name="adj4" fmla="val 18900000"/>
            <a:gd name="adj5" fmla="val 125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030133-5A33-4CD1-A8D1-5EE5DA45B0F6}">
      <dsp:nvSpPr>
        <dsp:cNvPr id="0" name=""/>
        <dsp:cNvSpPr/>
      </dsp:nvSpPr>
      <dsp:spPr>
        <a:xfrm>
          <a:off x="2150554" y="1913138"/>
          <a:ext cx="1290332" cy="860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marL="57150" lvl="1" indent="-57150" algn="l" defTabSz="400050">
            <a:lnSpc>
              <a:spcPct val="90000"/>
            </a:lnSpc>
            <a:spcBef>
              <a:spcPct val="0"/>
            </a:spcBef>
            <a:spcAft>
              <a:spcPct val="15000"/>
            </a:spcAft>
            <a:buChar char="••"/>
          </a:pPr>
          <a:r>
            <a:rPr lang="en-US" sz="900" kern="1200" dirty="0" smtClean="0"/>
            <a:t>Dialogue </a:t>
          </a:r>
          <a:r>
            <a:rPr lang="en-US" sz="900" kern="1200" dirty="0" err="1" smtClean="0"/>
            <a:t>sur</a:t>
          </a:r>
          <a:r>
            <a:rPr lang="en-US" sz="900" kern="1200" dirty="0" smtClean="0"/>
            <a:t> les </a:t>
          </a:r>
          <a:r>
            <a:rPr lang="en-US" sz="900" kern="1200" dirty="0" err="1" smtClean="0"/>
            <a:t>politiques</a:t>
          </a:r>
          <a:r>
            <a:rPr lang="en-US" sz="900" kern="1200" dirty="0" smtClean="0"/>
            <a:t> en </a:t>
          </a:r>
          <a:r>
            <a:rPr lang="en-US" sz="900" kern="1200" dirty="0" err="1" smtClean="0"/>
            <a:t>intégrant</a:t>
          </a:r>
          <a:r>
            <a:rPr lang="en-US" sz="900" kern="1200" dirty="0" smtClean="0"/>
            <a:t> </a:t>
          </a:r>
          <a:r>
            <a:rPr lang="en-US" sz="900" kern="1200" dirty="0" err="1" smtClean="0"/>
            <a:t>tous</a:t>
          </a:r>
          <a:r>
            <a:rPr lang="en-US" sz="900" kern="1200" dirty="0" smtClean="0"/>
            <a:t> les acteurs</a:t>
          </a:r>
          <a:endParaRPr lang="en-US" sz="900" kern="1200" dirty="0"/>
        </a:p>
      </dsp:txBody>
      <dsp:txXfrm>
        <a:off x="2150554" y="1913138"/>
        <a:ext cx="1290332" cy="860531"/>
      </dsp:txXfrm>
    </dsp:sp>
    <dsp:sp modelId="{D97FF08A-C427-4E75-8789-0CBA0CE1B0A1}">
      <dsp:nvSpPr>
        <dsp:cNvPr id="0" name=""/>
        <dsp:cNvSpPr/>
      </dsp:nvSpPr>
      <dsp:spPr>
        <a:xfrm>
          <a:off x="477766" y="2048518"/>
          <a:ext cx="1195021" cy="597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Partage de </a:t>
          </a:r>
          <a:r>
            <a:rPr lang="en-US" sz="1200" kern="1200" dirty="0" err="1" smtClean="0"/>
            <a:t>connaissances</a:t>
          </a:r>
          <a:endParaRPr lang="en-US" sz="1200" kern="1200" dirty="0"/>
        </a:p>
      </dsp:txBody>
      <dsp:txXfrm>
        <a:off x="477766" y="2048518"/>
        <a:ext cx="1195021" cy="597367"/>
      </dsp:txXfrm>
    </dsp:sp>
    <dsp:sp modelId="{FC0CB31F-FD7F-48D9-900D-DCD1C755B7E6}">
      <dsp:nvSpPr>
        <dsp:cNvPr id="0" name=""/>
        <dsp:cNvSpPr/>
      </dsp:nvSpPr>
      <dsp:spPr>
        <a:xfrm>
          <a:off x="750371" y="2648566"/>
          <a:ext cx="1847659" cy="1848400"/>
        </a:xfrm>
        <a:prstGeom prst="blockArc">
          <a:avLst>
            <a:gd name="adj1" fmla="val 13500000"/>
            <a:gd name="adj2" fmla="val 10800000"/>
            <a:gd name="adj3" fmla="val 1274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19A607-3933-46A9-AAF1-A7ACEAFDDC78}">
      <dsp:nvSpPr>
        <dsp:cNvPr id="0" name=""/>
        <dsp:cNvSpPr/>
      </dsp:nvSpPr>
      <dsp:spPr>
        <a:xfrm>
          <a:off x="2748267" y="3155681"/>
          <a:ext cx="1290332" cy="860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marL="57150" lvl="1" indent="-57150" algn="l" defTabSz="400050">
            <a:lnSpc>
              <a:spcPct val="90000"/>
            </a:lnSpc>
            <a:spcBef>
              <a:spcPct val="0"/>
            </a:spcBef>
            <a:spcAft>
              <a:spcPct val="15000"/>
            </a:spcAft>
            <a:buChar char="••"/>
          </a:pPr>
          <a:r>
            <a:rPr lang="en-US" sz="900" kern="1200" dirty="0" smtClean="0"/>
            <a:t>Renforcement des institutions pour des politiques efficaces</a:t>
          </a:r>
          <a:endParaRPr lang="en-US" sz="900" kern="1200" dirty="0"/>
        </a:p>
      </dsp:txBody>
      <dsp:txXfrm>
        <a:off x="2748267" y="3155681"/>
        <a:ext cx="1290332" cy="860531"/>
      </dsp:txXfrm>
    </dsp:sp>
    <dsp:sp modelId="{68F23F43-41E7-4B77-A0A8-5318D1596EDA}">
      <dsp:nvSpPr>
        <dsp:cNvPr id="0" name=""/>
        <dsp:cNvSpPr/>
      </dsp:nvSpPr>
      <dsp:spPr>
        <a:xfrm>
          <a:off x="1075479" y="3293295"/>
          <a:ext cx="1195021" cy="597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Application des connaissances</a:t>
          </a:r>
          <a:endParaRPr lang="en-US" sz="1200" kern="1200" dirty="0"/>
        </a:p>
      </dsp:txBody>
      <dsp:txXfrm>
        <a:off x="1075479" y="3293295"/>
        <a:ext cx="1195021" cy="597367"/>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0D93C41-DB6B-4CC1-BBA3-EAC3EF8F5DCD}" type="datetimeFigureOut">
              <a:rPr lang="en-US"/>
              <a:pPr>
                <a:defRPr/>
              </a:pPr>
              <a:t>2/8/2013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B9BF1B7-0B8C-4DB9-B268-CA2F09E507F6}" type="slidenum">
              <a:rPr lang="en-US"/>
              <a:pPr>
                <a:defRPr/>
              </a:pPr>
              <a:t>‹#›</a:t>
            </a:fld>
            <a:endParaRPr lang="en-US" dirty="0"/>
          </a:p>
        </p:txBody>
      </p:sp>
    </p:spTree>
    <p:extLst>
      <p:ext uri="{BB962C8B-B14F-4D97-AF65-F5344CB8AC3E}">
        <p14:creationId xmlns:p14="http://schemas.microsoft.com/office/powerpoint/2010/main" val="5298342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56A27A-5C80-4690-9D21-E98F52365C19}" type="slidenum">
              <a:rPr lang="en-US">
                <a:cs typeface="Arial" charset="0"/>
              </a:rPr>
              <a:pPr fontAlgn="base">
                <a:spcBef>
                  <a:spcPct val="0"/>
                </a:spcBef>
                <a:spcAft>
                  <a:spcPct val="0"/>
                </a:spcAft>
                <a:defRPr/>
              </a:pPr>
              <a:t>1</a:t>
            </a:fld>
            <a:endParaRPr lang="en-US" dirty="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b="1" dirty="0" smtClean="0"/>
              <a:t>Besoin de priorités: </a:t>
            </a:r>
            <a:r>
              <a:rPr lang="fr-FR" dirty="0" smtClean="0"/>
              <a:t>la gouvernance, la maximisation de l'utilisation des ressources et les résultats, le suivi des résultats des programmes </a:t>
            </a:r>
            <a:endParaRPr lang="en-US" dirty="0" smtClean="0"/>
          </a:p>
          <a:p>
            <a:pPr eaLnBrk="1" hangingPunct="1">
              <a:spcBef>
                <a:spcPct val="0"/>
              </a:spcBef>
            </a:pPr>
            <a:r>
              <a:rPr lang="fr-FR" b="1" dirty="0" smtClean="0"/>
              <a:t>Création de connaissances </a:t>
            </a:r>
            <a:r>
              <a:rPr lang="fr-FR" dirty="0" smtClean="0"/>
              <a:t>(boîte à outils / outils / lignes directrices pour la création de tels observatoires des transports, en concession des chemins de fer ou le développement de stratégies favorables aux pauvres de transport favorables à la croissance, «</a:t>
            </a:r>
            <a:r>
              <a:rPr lang="fr-FR" dirty="0" err="1" smtClean="0"/>
              <a:t>think</a:t>
            </a:r>
            <a:r>
              <a:rPr lang="fr-FR" dirty="0" smtClean="0"/>
              <a:t> tank» sur les nouvelles tendances et les enjeux, la définition des méthodologies, analyse des problèmes et de l'analyse d'impact), le partage des connaissances (coordination à l'appui du programme cohérente dans l'ensemble des partenaires au développement et la promotion du dialogue intégration régionale entre les Communautés économiques régionales, la coopération pour l'échange d'expériences et le partage des meilleures pratiques, la fourniture d'expertise technique; sensibilisation politique; voyages d'étude, des études de cas, des notes techniques la diffusion et l'application) et les connaissances (travail de sensibilisation, des projets pilotes et l'assistance technique pour l'élaboration des politiques)</a:t>
            </a:r>
            <a:br>
              <a:rPr lang="fr-FR" dirty="0" smtClean="0"/>
            </a:br>
            <a:r>
              <a:rPr lang="fr-FR" dirty="0" smtClean="0"/>
              <a:t>durabilité:</a:t>
            </a:r>
            <a:br>
              <a:rPr lang="fr-FR" dirty="0" smtClean="0"/>
            </a:br>
            <a:r>
              <a:rPr lang="fr-FR" dirty="0" smtClean="0"/>
              <a:t>- Mettre en place un système de gestion des contributions et des idées: une planification transparente, axée sur l'équipe de travail, la communication</a:t>
            </a:r>
            <a:br>
              <a:rPr lang="fr-FR" dirty="0" smtClean="0"/>
            </a:br>
            <a:r>
              <a:rPr lang="fr-FR" dirty="0" smtClean="0"/>
              <a:t>- Raccorder les intervenants et le programme pour créer la propriété: répondre à la demande, l'intérêt pour les résultats, la reproductibilité</a:t>
            </a:r>
            <a:br>
              <a:rPr lang="fr-FR" dirty="0" smtClean="0"/>
            </a:br>
            <a:r>
              <a:rPr lang="fr-FR" dirty="0" smtClean="0"/>
              <a:t>- Diffuser les résultats: promouvoir la transparence et la reddition de comptes</a:t>
            </a:r>
            <a:br>
              <a:rPr lang="fr-FR" dirty="0" smtClean="0"/>
            </a:br>
            <a:r>
              <a:rPr lang="fr-FR" dirty="0" smtClean="0"/>
              <a:t>- Approbation par les autorités</a:t>
            </a:r>
            <a:br>
              <a:rPr lang="fr-FR" dirty="0" smtClean="0"/>
            </a:br>
            <a:r>
              <a:rPr lang="fr-FR" dirty="0" smtClean="0"/>
              <a:t>- Informer la société: communiquer</a:t>
            </a:r>
            <a:endParaRPr lang="en-GB" dirty="0" smtClean="0"/>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4C996F-4A4E-4B9F-B901-B66B08E270E7}" type="slidenum">
              <a:rPr lang="en-US">
                <a:cs typeface="Arial" charset="0"/>
              </a:rPr>
              <a:pPr fontAlgn="base">
                <a:spcBef>
                  <a:spcPct val="0"/>
                </a:spcBef>
                <a:spcAft>
                  <a:spcPct val="0"/>
                </a:spcAft>
                <a:defRPr/>
              </a:pPr>
              <a:t>2</a:t>
            </a:fld>
            <a:endParaRPr lang="en-US" dirty="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TextEdit="1"/>
          </p:cNvSpPr>
          <p:nvPr>
            <p:ph type="sldImg"/>
          </p:nvPr>
        </p:nvSpPr>
        <p:spPr bwMode="auto">
          <a:noFill/>
          <a:ln>
            <a:solidFill>
              <a:srgbClr val="000000"/>
            </a:solidFill>
            <a:miter lim="800000"/>
            <a:headEnd/>
            <a:tailEnd/>
          </a:ln>
        </p:spPr>
      </p:sp>
      <p:sp>
        <p:nvSpPr>
          <p:cNvPr id="1843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F2E8C9F9-3675-4C86-BD37-1E0D1E440B70}" type="slidenum">
              <a:rPr lang="en-US" smtClean="0"/>
              <a:pPr>
                <a:defRPr/>
              </a:pPr>
              <a:t>11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TextEdit="1"/>
          </p:cNvSpPr>
          <p:nvPr>
            <p:ph type="sldImg"/>
          </p:nvPr>
        </p:nvSpPr>
        <p:spPr bwMode="auto">
          <a:noFill/>
          <a:ln>
            <a:solidFill>
              <a:srgbClr val="000000"/>
            </a:solidFill>
            <a:miter lim="800000"/>
            <a:headEnd/>
            <a:tailEnd/>
          </a:ln>
        </p:spPr>
      </p:sp>
      <p:sp>
        <p:nvSpPr>
          <p:cNvPr id="2048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B5E70042-159A-42C9-9923-E81D79778192}" type="datetimeFigureOut">
              <a:rPr lang="en-US" smtClean="0"/>
              <a:pPr>
                <a:defRPr/>
              </a:pPr>
              <a:t>2/8/2013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0415A476-78EB-4B9D-B994-22E9F8F8BFA6}"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BBE7392D-5633-4A50-A2ED-4763AE45BF48}" type="datetimeFigureOut">
              <a:rPr lang="en-US" smtClean="0"/>
              <a:pPr>
                <a:defRPr/>
              </a:pPr>
              <a:t>2/8/2013</a:t>
            </a:fld>
            <a:endParaRPr lang="en-US" dirty="0"/>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A46EB6D-BBA1-4691-9ED3-4B5FB25BCD0A}"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06C31631-EF18-4C64-A75C-5EDDB2D3DB52}" type="datetimeFigureOut">
              <a:rPr lang="en-US" smtClean="0"/>
              <a:pPr>
                <a:defRPr/>
              </a:pPr>
              <a:t>2/8/2013</a:t>
            </a:fld>
            <a:endParaRPr lang="en-US" dirty="0"/>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2E00780-C700-4C69-A032-0F815A9F6AD5}"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5A955FFD-982C-4F2A-B537-DCEC6C0F16A8}" type="datetimeFigureOut">
              <a:rPr lang="en-US" smtClean="0"/>
              <a:pPr>
                <a:defRPr/>
              </a:pPr>
              <a:t>2/8/2013</a:t>
            </a:fld>
            <a:endParaRPr lang="en-US" dirty="0"/>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1BD680C-96A3-4CD2-A242-DC3ABEF6B47B}" type="slidenum">
              <a:rPr lang="en-US" smtClean="0"/>
              <a:pPr>
                <a:defRPr/>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F2F61115-142B-4EBF-89DF-2E915E22F041}" type="datetimeFigureOut">
              <a:rPr lang="en-US" smtClean="0"/>
              <a:pPr>
                <a:defRPr/>
              </a:pPr>
              <a:t>2/8/2013</a:t>
            </a:fld>
            <a:endParaRPr lang="en-US" dirty="0"/>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8F10E17-967B-41FD-B696-7A7867A3FD18}" type="slidenum">
              <a:rPr lang="en-US"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77679E8C-4EAB-475D-A452-EFD26BD0BDCB}" type="datetimeFigureOut">
              <a:rPr lang="en-US" smtClean="0"/>
              <a:pPr>
                <a:defRPr/>
              </a:pPr>
              <a:t>2/8/2013</a:t>
            </a:fld>
            <a:endParaRPr lang="en-US" dirty="0"/>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FD2F7C7C-D5B5-4C78-BAD4-7F8A0D3B9639}" type="slidenum">
              <a:rPr lang="en-US" smtClean="0"/>
              <a:pPr>
                <a:defRPr/>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751929B1-FD50-469A-AA66-FDA3DF701715}" type="datetimeFigureOut">
              <a:rPr lang="en-US" smtClean="0"/>
              <a:pPr>
                <a:defRPr/>
              </a:pPr>
              <a:t>2/8/2013</a:t>
            </a:fld>
            <a:endParaRPr lang="en-US" dirty="0"/>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FE59B2E1-7E70-403B-8810-6C6152303A57}"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AF7D2650-5D93-4A69-A1A2-A7719D37BBAB}" type="datetimeFigureOut">
              <a:rPr lang="en-US" smtClean="0"/>
              <a:pPr>
                <a:defRPr/>
              </a:pPr>
              <a:t>2/8/2013</a:t>
            </a:fld>
            <a:endParaRPr lang="en-US" dirty="0"/>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A7A2448B-2202-4591-92C5-DFB54BD1E06A}" type="slidenum">
              <a:rPr lang="en-US" smtClean="0"/>
              <a:pPr>
                <a:defRPr/>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604CEE97-5A52-495D-9CF4-2AA5C6FF041A}" type="datetimeFigureOut">
              <a:rPr lang="en-US" smtClean="0"/>
              <a:pPr>
                <a:defRPr/>
              </a:pPr>
              <a:t>2/8/2013</a:t>
            </a:fld>
            <a:endParaRPr lang="en-US" dirty="0"/>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8EA9E3F6-6DEA-485A-9E76-7423F7EE384C}"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97341175-AA99-44CC-B71B-FFACDA78F8A5}" type="datetimeFigureOut">
              <a:rPr lang="en-US" smtClean="0"/>
              <a:pPr>
                <a:defRPr/>
              </a:pPr>
              <a:t>2/8/2013</a:t>
            </a:fld>
            <a:endParaRPr lang="en-US" dirty="0"/>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A0915A2D-5C2E-4FB4-8966-686109FF938A}"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E9E9BBDD-7C19-4112-8A9E-177D03A9E790}" type="datetimeFigureOut">
              <a:rPr lang="en-US" smtClean="0"/>
              <a:pPr>
                <a:defRPr/>
              </a:pPr>
              <a:t>2/8/2013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3CD8A53F-3485-4195-A722-A61962095D8E}" type="slidenum">
              <a:rPr lang="en-US"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317EDA4-0D44-4477-AE3B-4224F6548F0B}" type="datetimeFigureOut">
              <a:rPr lang="en-US" smtClean="0"/>
              <a:pPr>
                <a:defRPr/>
              </a:pPr>
              <a:t>2/8/2013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CBA96712-7F35-4CC5-9658-6ED552BD5044}"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jpe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5"/>
          <p:cNvSpPr>
            <a:spLocks noGrp="1"/>
          </p:cNvSpPr>
          <p:nvPr>
            <p:ph type="ctrTitle"/>
          </p:nvPr>
        </p:nvSpPr>
        <p:spPr/>
        <p:txBody>
          <a:bodyPr/>
          <a:lstStyle/>
          <a:p>
            <a:r>
              <a:rPr lang="en-US" smtClean="0"/>
              <a:t> </a:t>
            </a:r>
          </a:p>
        </p:txBody>
      </p:sp>
      <p:sp>
        <p:nvSpPr>
          <p:cNvPr id="2051" name="Subtitle 2"/>
          <p:cNvSpPr>
            <a:spLocks noGrp="1"/>
          </p:cNvSpPr>
          <p:nvPr>
            <p:ph type="subTitle" idx="1"/>
          </p:nvPr>
        </p:nvSpPr>
        <p:spPr>
          <a:xfrm>
            <a:off x="762000" y="5257800"/>
            <a:ext cx="7772400" cy="1295400"/>
          </a:xfrm>
        </p:spPr>
        <p:txBody>
          <a:bodyPr/>
          <a:lstStyle/>
          <a:p>
            <a:pPr>
              <a:lnSpc>
                <a:spcPct val="90000"/>
              </a:lnSpc>
            </a:pPr>
            <a:endParaRPr lang="en-US" sz="2500" dirty="0" smtClean="0">
              <a:solidFill>
                <a:schemeClr val="bg1"/>
              </a:solidFill>
            </a:endParaRPr>
          </a:p>
          <a:p>
            <a:pPr>
              <a:lnSpc>
                <a:spcPct val="90000"/>
              </a:lnSpc>
            </a:pPr>
            <a:r>
              <a:rPr lang="en-US" sz="2500" dirty="0" smtClean="0">
                <a:solidFill>
                  <a:schemeClr val="bg1"/>
                </a:solidFill>
              </a:rPr>
              <a:t>Jean-Noel </a:t>
            </a:r>
            <a:r>
              <a:rPr lang="en-US" sz="2500" dirty="0" err="1" smtClean="0">
                <a:solidFill>
                  <a:schemeClr val="bg1"/>
                </a:solidFill>
              </a:rPr>
              <a:t>Guillossou</a:t>
            </a:r>
            <a:endParaRPr lang="en-US" sz="2500" dirty="0" smtClean="0">
              <a:solidFill>
                <a:schemeClr val="bg1"/>
              </a:solidFill>
            </a:endParaRPr>
          </a:p>
          <a:p>
            <a:pPr>
              <a:lnSpc>
                <a:spcPct val="90000"/>
              </a:lnSpc>
            </a:pPr>
            <a:r>
              <a:rPr lang="en-US" sz="2500" dirty="0" err="1" smtClean="0">
                <a:solidFill>
                  <a:schemeClr val="bg1"/>
                </a:solidFill>
              </a:rPr>
              <a:t>Responsable</a:t>
            </a:r>
            <a:r>
              <a:rPr lang="en-US" sz="2500" dirty="0" smtClean="0">
                <a:solidFill>
                  <a:schemeClr val="bg1"/>
                </a:solidFill>
              </a:rPr>
              <a:t> </a:t>
            </a:r>
            <a:r>
              <a:rPr lang="en-US" sz="2500" dirty="0" smtClean="0">
                <a:solidFill>
                  <a:schemeClr val="bg1"/>
                </a:solidFill>
              </a:rPr>
              <a:t>du </a:t>
            </a:r>
            <a:r>
              <a:rPr lang="en-US" sz="2500" dirty="0" err="1" smtClean="0">
                <a:solidFill>
                  <a:schemeClr val="bg1"/>
                </a:solidFill>
              </a:rPr>
              <a:t>Programme</a:t>
            </a:r>
            <a:r>
              <a:rPr lang="en-US" sz="2500" dirty="0" smtClean="0">
                <a:solidFill>
                  <a:schemeClr val="bg1"/>
                </a:solidFill>
              </a:rPr>
              <a:t> SSATP</a:t>
            </a:r>
          </a:p>
        </p:txBody>
      </p:sp>
      <p:sp>
        <p:nvSpPr>
          <p:cNvPr id="2052" name="Subtitle 2"/>
          <p:cNvSpPr txBox="1">
            <a:spLocks/>
          </p:cNvSpPr>
          <p:nvPr/>
        </p:nvSpPr>
        <p:spPr bwMode="auto">
          <a:xfrm>
            <a:off x="1524000" y="3505200"/>
            <a:ext cx="6400800" cy="1752600"/>
          </a:xfrm>
          <a:prstGeom prst="rect">
            <a:avLst/>
          </a:prstGeom>
          <a:noFill/>
          <a:ln w="9525">
            <a:noFill/>
            <a:miter lim="800000"/>
            <a:headEnd/>
            <a:tailEnd/>
          </a:ln>
        </p:spPr>
        <p:txBody>
          <a:bodyPr/>
          <a:lstStyle/>
          <a:p>
            <a:pPr algn="ctr">
              <a:spcBef>
                <a:spcPct val="20000"/>
              </a:spcBef>
              <a:buFont typeface="Arial" charset="0"/>
              <a:buNone/>
            </a:pPr>
            <a:endParaRPr lang="fr-FR" sz="2000" u="sng">
              <a:latin typeface="Lucida Sans Unicode" pitchFamily="34" charset="0"/>
            </a:endParaRPr>
          </a:p>
          <a:p>
            <a:pPr algn="ctr">
              <a:spcBef>
                <a:spcPct val="20000"/>
              </a:spcBef>
              <a:buFont typeface="Arial" charset="0"/>
              <a:buNone/>
            </a:pPr>
            <a:r>
              <a:rPr lang="fr-FR" sz="3200" u="sng"/>
              <a:t>Priorités stratégiques du SSATP Réunion annuelle, décembre 2012</a:t>
            </a:r>
          </a:p>
        </p:txBody>
      </p:sp>
      <p:pic>
        <p:nvPicPr>
          <p:cNvPr id="2053" name="Picture 6" descr="SSATP-Logo_onBlack_fr"/>
          <p:cNvPicPr>
            <a:picLocks noChangeAspect="1" noChangeArrowheads="1"/>
          </p:cNvPicPr>
          <p:nvPr/>
        </p:nvPicPr>
        <p:blipFill>
          <a:blip r:embed="rId3" cstate="print"/>
          <a:srcRect/>
          <a:stretch>
            <a:fillRect/>
          </a:stretch>
        </p:blipFill>
        <p:spPr bwMode="auto">
          <a:xfrm>
            <a:off x="457200" y="598488"/>
            <a:ext cx="8308975" cy="2906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92500" lnSpcReduction="20000"/>
          </a:bodyPr>
          <a:lstStyle/>
          <a:p>
            <a:pPr marL="0" indent="0" fontAlgn="auto">
              <a:spcAft>
                <a:spcPts val="0"/>
              </a:spcAft>
              <a:buFont typeface="Arial" pitchFamily="34" charset="0"/>
              <a:buNone/>
              <a:defRPr/>
            </a:pPr>
            <a:r>
              <a:rPr lang="fr-BE" dirty="0" smtClean="0">
                <a:solidFill>
                  <a:srgbClr val="FF0000"/>
                </a:solidFill>
              </a:rPr>
              <a:t>Aligner les initiatives nationales sur </a:t>
            </a:r>
            <a:r>
              <a:rPr lang="fr-FR" sz="3100" dirty="0" smtClean="0">
                <a:solidFill>
                  <a:srgbClr val="FF0000"/>
                </a:solidFill>
              </a:rPr>
              <a:t>la </a:t>
            </a:r>
            <a:r>
              <a:rPr lang="fr-FR" sz="3100" dirty="0" smtClean="0">
                <a:solidFill>
                  <a:srgbClr val="FF0000"/>
                </a:solidFill>
              </a:rPr>
              <a:t>Décennie d’Action de l’ONU</a:t>
            </a:r>
            <a:r>
              <a:rPr lang="fr-BE" sz="3100" dirty="0" smtClean="0">
                <a:solidFill>
                  <a:srgbClr val="FF0000"/>
                </a:solidFill>
              </a:rPr>
              <a:t>  </a:t>
            </a:r>
            <a:endParaRPr lang="fr-BE" sz="3100" dirty="0">
              <a:solidFill>
                <a:srgbClr val="FF0000"/>
              </a:solidFill>
            </a:endParaRPr>
          </a:p>
          <a:p>
            <a:pPr fontAlgn="auto">
              <a:spcAft>
                <a:spcPts val="0"/>
              </a:spcAft>
              <a:buFont typeface="Arial" pitchFamily="34" charset="0"/>
              <a:buChar char="•"/>
              <a:defRPr/>
            </a:pPr>
            <a:r>
              <a:rPr lang="fr-FR" dirty="0" smtClean="0"/>
              <a:t>Coordination entre </a:t>
            </a:r>
            <a:r>
              <a:rPr lang="fr-FR" dirty="0" smtClean="0"/>
              <a:t>UA</a:t>
            </a:r>
            <a:r>
              <a:rPr lang="fr-FR" dirty="0" smtClean="0"/>
              <a:t>, </a:t>
            </a:r>
            <a:r>
              <a:rPr lang="fr-FR" dirty="0" smtClean="0"/>
              <a:t>CEA</a:t>
            </a:r>
            <a:r>
              <a:rPr lang="fr-FR" dirty="0" smtClean="0"/>
              <a:t>, CERs et </a:t>
            </a:r>
            <a:r>
              <a:rPr lang="fr-FR" dirty="0" smtClean="0"/>
              <a:t>pays </a:t>
            </a:r>
            <a:r>
              <a:rPr lang="fr-FR" dirty="0" smtClean="0"/>
              <a:t>pour identifier les </a:t>
            </a:r>
            <a:r>
              <a:rPr lang="fr-FR" dirty="0" smtClean="0"/>
              <a:t>insuffisances et </a:t>
            </a:r>
            <a:r>
              <a:rPr lang="fr-FR" dirty="0" smtClean="0"/>
              <a:t>les priorités </a:t>
            </a:r>
            <a:r>
              <a:rPr lang="fr-FR" dirty="0" smtClean="0"/>
              <a:t>sectorielles accompagnée et </a:t>
            </a:r>
            <a:r>
              <a:rPr lang="fr-FR" dirty="0" smtClean="0"/>
              <a:t>la présentation de conseils </a:t>
            </a:r>
            <a:r>
              <a:rPr lang="fr-FR" dirty="0" smtClean="0"/>
              <a:t>stratégiques </a:t>
            </a:r>
            <a:endParaRPr lang="fr-FR" dirty="0" smtClean="0"/>
          </a:p>
          <a:p>
            <a:pPr fontAlgn="auto">
              <a:spcAft>
                <a:spcPts val="0"/>
              </a:spcAft>
              <a:buFont typeface="Arial" pitchFamily="34" charset="0"/>
              <a:buChar char="•"/>
              <a:defRPr/>
            </a:pPr>
            <a:r>
              <a:rPr lang="fr-FR" dirty="0" smtClean="0"/>
              <a:t>Surveiller, examiner et conseiller sur la mise en œuvre de déclarations globales et régionales sur la sécurité routière </a:t>
            </a:r>
          </a:p>
          <a:p>
            <a:pPr fontAlgn="auto">
              <a:spcAft>
                <a:spcPts val="0"/>
              </a:spcAft>
              <a:buFont typeface="Arial" pitchFamily="34" charset="0"/>
              <a:buChar char="•"/>
              <a:defRPr/>
            </a:pPr>
            <a:r>
              <a:rPr lang="fr-FR" dirty="0" smtClean="0"/>
              <a:t>Création </a:t>
            </a:r>
            <a:r>
              <a:rPr lang="fr-FR" dirty="0" smtClean="0"/>
              <a:t>d’agences chef de file (</a:t>
            </a:r>
            <a:r>
              <a:rPr lang="fr-FR" dirty="0" smtClean="0"/>
              <a:t>au niveau national</a:t>
            </a:r>
            <a:r>
              <a:rPr lang="fr-FR" dirty="0" smtClean="0"/>
              <a:t>)</a:t>
            </a:r>
            <a:r>
              <a:rPr lang="fr-FR" dirty="0" smtClean="0"/>
              <a:t/>
            </a:r>
            <a:br>
              <a:rPr lang="fr-FR" dirty="0" smtClean="0"/>
            </a:br>
            <a:r>
              <a:rPr lang="fr-FR" dirty="0" smtClean="0"/>
              <a:t/>
            </a:r>
            <a:br>
              <a:rPr lang="fr-FR" dirty="0" smtClean="0"/>
            </a:br>
            <a:endParaRPr lang="en-US" dirty="0"/>
          </a:p>
        </p:txBody>
      </p:sp>
      <p:sp>
        <p:nvSpPr>
          <p:cNvPr id="11267" name="Title 2"/>
          <p:cNvSpPr>
            <a:spLocks noGrp="1"/>
          </p:cNvSpPr>
          <p:nvPr>
            <p:ph type="title"/>
          </p:nvPr>
        </p:nvSpPr>
        <p:spPr/>
        <p:txBody>
          <a:bodyPr/>
          <a:lstStyle/>
          <a:p>
            <a:r>
              <a:rPr lang="en-US" smtClean="0"/>
              <a:t>Volet 3: Sécurité routière </a:t>
            </a:r>
          </a:p>
        </p:txBody>
      </p:sp>
      <p:pic>
        <p:nvPicPr>
          <p:cNvPr id="11268" name="Content Placeholder 3" descr="SSATP-Logo_onBlack.jpg"/>
          <p:cNvPicPr>
            <a:picLocks noChangeAspect="1"/>
          </p:cNvPicPr>
          <p:nvPr/>
        </p:nvPicPr>
        <p:blipFill>
          <a:blip r:embed="rId2" cstate="print"/>
          <a:srcRect/>
          <a:stretch>
            <a:fillRect/>
          </a:stretch>
        </p:blipFill>
        <p:spPr bwMode="auto">
          <a:xfrm>
            <a:off x="7391400" y="5889625"/>
            <a:ext cx="1330325"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92500" lnSpcReduction="10000"/>
          </a:bodyPr>
          <a:lstStyle/>
          <a:p>
            <a:pPr marL="0" indent="0" fontAlgn="auto">
              <a:spcAft>
                <a:spcPts val="0"/>
              </a:spcAft>
              <a:buFont typeface="Arial" pitchFamily="34" charset="0"/>
              <a:buNone/>
              <a:defRPr/>
            </a:pPr>
            <a:r>
              <a:rPr lang="fr-BE" dirty="0" smtClean="0">
                <a:solidFill>
                  <a:srgbClr val="FF0000"/>
                </a:solidFill>
              </a:rPr>
              <a:t>Renforcement des capacités pour une gestion efficace de la sécurité routière </a:t>
            </a:r>
          </a:p>
          <a:p>
            <a:pPr marL="457200" indent="-457200">
              <a:buFont typeface="Wingdings 3" pitchFamily="18" charset="2"/>
              <a:buChar char=""/>
              <a:defRPr/>
            </a:pPr>
            <a:r>
              <a:rPr lang="fr-BE" sz="3300" b="1" dirty="0" smtClean="0"/>
              <a:t>Régionale</a:t>
            </a:r>
          </a:p>
          <a:p>
            <a:pPr lvl="1">
              <a:buSzPct val="70000"/>
              <a:buFont typeface="Courier New" pitchFamily="49" charset="0"/>
              <a:buChar char="o"/>
              <a:defRPr/>
            </a:pPr>
            <a:r>
              <a:rPr lang="fr-BE" dirty="0" smtClean="0"/>
              <a:t>Renforcer la collaboration avec les associations régionales du secteur des transports (ASANRA, ARMFA, AGEPAR,  Associations des transporteurs, etc.)</a:t>
            </a:r>
          </a:p>
          <a:p>
            <a:pPr lvl="1">
              <a:buSzPct val="70000"/>
              <a:buFont typeface="Courier New" pitchFamily="49" charset="0"/>
              <a:buChar char="o"/>
              <a:defRPr/>
            </a:pPr>
            <a:r>
              <a:rPr lang="fr-BE" dirty="0" smtClean="0"/>
              <a:t>Création d'organisations </a:t>
            </a:r>
            <a:r>
              <a:rPr lang="fr-BE" dirty="0" err="1" smtClean="0"/>
              <a:t>sous-régionales</a:t>
            </a:r>
            <a:endParaRPr lang="fr-BE" dirty="0" smtClean="0"/>
          </a:p>
          <a:p>
            <a:pPr lvl="1">
              <a:buSzPct val="70000"/>
              <a:buFont typeface="Courier New" pitchFamily="49" charset="0"/>
              <a:buChar char="o"/>
              <a:defRPr/>
            </a:pPr>
            <a:r>
              <a:rPr lang="fr-BE" dirty="0" smtClean="0"/>
              <a:t>Partage d’information et de bonnes pratiques </a:t>
            </a:r>
          </a:p>
          <a:p>
            <a:pPr>
              <a:defRPr/>
            </a:pPr>
            <a:r>
              <a:rPr lang="fr-BE" sz="3300" b="1" dirty="0" smtClean="0"/>
              <a:t>Nationale</a:t>
            </a:r>
            <a:endParaRPr lang="fr-BE" dirty="0"/>
          </a:p>
          <a:p>
            <a:pPr lvl="1">
              <a:defRPr/>
            </a:pPr>
            <a:r>
              <a:rPr lang="fr-BE" dirty="0" smtClean="0"/>
              <a:t>Directives opérationnelles pour les </a:t>
            </a:r>
            <a:r>
              <a:rPr lang="fr-BE" dirty="0" smtClean="0"/>
              <a:t>agences chef de file </a:t>
            </a:r>
            <a:endParaRPr lang="fr-BE" dirty="0" smtClean="0"/>
          </a:p>
          <a:p>
            <a:pPr lvl="1">
              <a:defRPr/>
            </a:pPr>
            <a:r>
              <a:rPr lang="fr-BE" dirty="0" smtClean="0"/>
              <a:t>Conduite </a:t>
            </a:r>
            <a:r>
              <a:rPr lang="fr-BE" dirty="0" smtClean="0"/>
              <a:t>d’audit </a:t>
            </a:r>
            <a:r>
              <a:rPr lang="fr-BE" dirty="0" smtClean="0"/>
              <a:t>de sécurité routière </a:t>
            </a:r>
          </a:p>
          <a:p>
            <a:pPr lvl="1">
              <a:defRPr/>
            </a:pPr>
            <a:r>
              <a:rPr lang="fr-BE" dirty="0" smtClean="0"/>
              <a:t>Renforcer la conformité et l’exécution des </a:t>
            </a:r>
            <a:r>
              <a:rPr lang="fr-BE" dirty="0"/>
              <a:t>politiques</a:t>
            </a:r>
          </a:p>
        </p:txBody>
      </p:sp>
      <p:sp>
        <p:nvSpPr>
          <p:cNvPr id="12291" name="Title 2"/>
          <p:cNvSpPr>
            <a:spLocks noGrp="1"/>
          </p:cNvSpPr>
          <p:nvPr>
            <p:ph type="title"/>
          </p:nvPr>
        </p:nvSpPr>
        <p:spPr/>
        <p:txBody>
          <a:bodyPr/>
          <a:lstStyle/>
          <a:p>
            <a:r>
              <a:rPr lang="en-US" smtClean="0"/>
              <a:t>Volet 3: Sécurité routière </a:t>
            </a:r>
          </a:p>
        </p:txBody>
      </p:sp>
      <p:pic>
        <p:nvPicPr>
          <p:cNvPr id="12292" name="Content Placeholder 3" descr="SSATP-Logo_onBlack.jpg"/>
          <p:cNvPicPr>
            <a:picLocks noChangeAspect="1"/>
          </p:cNvPicPr>
          <p:nvPr/>
        </p:nvPicPr>
        <p:blipFill>
          <a:blip r:embed="rId3" cstate="print"/>
          <a:srcRect/>
          <a:stretch>
            <a:fillRect/>
          </a:stretch>
        </p:blipFill>
        <p:spPr bwMode="auto">
          <a:xfrm>
            <a:off x="7391400" y="5889625"/>
            <a:ext cx="1330325"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a:defRPr/>
            </a:pPr>
            <a:r>
              <a:rPr lang="fr-FR" b="1" dirty="0" smtClean="0"/>
              <a:t>Confirmer la priorité des trois volets suivants:</a:t>
            </a:r>
          </a:p>
          <a:p>
            <a:pPr lvl="1">
              <a:defRPr/>
            </a:pPr>
            <a:r>
              <a:rPr lang="fr-FR" dirty="0" smtClean="0"/>
              <a:t>Intégration, connectivité et cohésion (corridors régionaux, réseaux nationaux et ruraux)</a:t>
            </a:r>
          </a:p>
          <a:p>
            <a:pPr lvl="1">
              <a:defRPr/>
            </a:pPr>
            <a:r>
              <a:rPr lang="fr-FR" dirty="0" smtClean="0"/>
              <a:t>Mobilité urbaine et accessibilité</a:t>
            </a:r>
          </a:p>
          <a:p>
            <a:pPr lvl="1">
              <a:defRPr/>
            </a:pPr>
            <a:r>
              <a:rPr lang="fr-FR" dirty="0" smtClean="0"/>
              <a:t>Sécurité routière</a:t>
            </a:r>
          </a:p>
          <a:p>
            <a:pPr>
              <a:defRPr/>
            </a:pPr>
            <a:r>
              <a:rPr lang="fr-FR" b="1" spc="-150" dirty="0" smtClean="0"/>
              <a:t>Confirmer </a:t>
            </a:r>
            <a:r>
              <a:rPr lang="fr-FR" b="1" spc="-150" dirty="0"/>
              <a:t>la priorité </a:t>
            </a:r>
            <a:r>
              <a:rPr lang="fr-FR" b="1" spc="-150" dirty="0" smtClean="0"/>
              <a:t>des questions émergentes et de </a:t>
            </a:r>
            <a:r>
              <a:rPr lang="fr-FR" b="1" spc="-150" dirty="0"/>
              <a:t>besoins </a:t>
            </a:r>
            <a:r>
              <a:rPr lang="fr-FR" b="1" spc="-150" dirty="0" smtClean="0"/>
              <a:t>spécifiques suivants : </a:t>
            </a:r>
          </a:p>
          <a:p>
            <a:pPr lvl="1">
              <a:defRPr/>
            </a:pPr>
            <a:r>
              <a:rPr lang="fr-FR" dirty="0" smtClean="0"/>
              <a:t>Gouvernance</a:t>
            </a:r>
            <a:endParaRPr lang="fr-FR" dirty="0"/>
          </a:p>
          <a:p>
            <a:pPr lvl="1">
              <a:defRPr/>
            </a:pPr>
            <a:r>
              <a:rPr lang="fr-FR" dirty="0" smtClean="0"/>
              <a:t>Transport durable</a:t>
            </a:r>
          </a:p>
          <a:p>
            <a:pPr lvl="1">
              <a:defRPr/>
            </a:pPr>
            <a:r>
              <a:rPr lang="fr-FR" dirty="0" smtClean="0"/>
              <a:t>Approches </a:t>
            </a:r>
            <a:r>
              <a:rPr lang="fr-FR" dirty="0" smtClean="0"/>
              <a:t>inclusives </a:t>
            </a:r>
            <a:r>
              <a:rPr lang="fr-FR" dirty="0" smtClean="0"/>
              <a:t>et pluridisciplinaires</a:t>
            </a:r>
          </a:p>
          <a:p>
            <a:pPr>
              <a:defRPr/>
            </a:pPr>
            <a:r>
              <a:rPr lang="fr-FR" b="1" dirty="0" smtClean="0"/>
              <a:t>Priorisation selon les contraintes budgétaires</a:t>
            </a:r>
            <a:endParaRPr lang="en-US" b="1" dirty="0"/>
          </a:p>
        </p:txBody>
      </p:sp>
      <p:sp>
        <p:nvSpPr>
          <p:cNvPr id="13315" name="Title 1"/>
          <p:cNvSpPr>
            <a:spLocks noGrp="1"/>
          </p:cNvSpPr>
          <p:nvPr>
            <p:ph type="title"/>
          </p:nvPr>
        </p:nvSpPr>
        <p:spPr/>
        <p:txBody>
          <a:bodyPr/>
          <a:lstStyle/>
          <a:p>
            <a:r>
              <a:rPr lang="en-US" smtClean="0"/>
              <a:t>Cadre de discussion</a:t>
            </a:r>
          </a:p>
        </p:txBody>
      </p:sp>
      <p:pic>
        <p:nvPicPr>
          <p:cNvPr id="13316" name="Content Placeholder 3" descr="SSATP-Logo_onBlack.jpg"/>
          <p:cNvPicPr>
            <a:picLocks noChangeAspect="1"/>
          </p:cNvPicPr>
          <p:nvPr/>
        </p:nvPicPr>
        <p:blipFill>
          <a:blip r:embed="rId2" cstate="print"/>
          <a:srcRect/>
          <a:stretch>
            <a:fillRect/>
          </a:stretch>
        </p:blipFill>
        <p:spPr bwMode="auto">
          <a:xfrm>
            <a:off x="7391400" y="5889625"/>
            <a:ext cx="1330325"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09800" y="4648200"/>
            <a:ext cx="4724400" cy="823913"/>
          </a:xfrm>
          <a:prstGeom prst="rect">
            <a:avLst/>
          </a:prstGeom>
          <a:noFill/>
        </p:spPr>
        <p:txBody>
          <a:bodyPr>
            <a:spAutoFit/>
          </a:bodyPr>
          <a:lstStyle/>
          <a:p>
            <a:pPr algn="ctr">
              <a:defRPr/>
            </a:pPr>
            <a:r>
              <a:rPr lang="en-US" sz="4800" dirty="0">
                <a:effectLst>
                  <a:outerShdw blurRad="38100" dist="38100" dir="2700000" algn="tl">
                    <a:srgbClr val="C0C0C0"/>
                  </a:outerShdw>
                </a:effectLst>
                <a:latin typeface="Lucida Sans Unicode" pitchFamily="34" charset="0"/>
              </a:rPr>
              <a:t>Merci</a:t>
            </a:r>
          </a:p>
        </p:txBody>
      </p:sp>
      <p:pic>
        <p:nvPicPr>
          <p:cNvPr id="14339" name="Picture 5" descr="SSATP-Logo_onBlack_fr"/>
          <p:cNvPicPr>
            <a:picLocks noChangeAspect="1" noChangeArrowheads="1"/>
          </p:cNvPicPr>
          <p:nvPr/>
        </p:nvPicPr>
        <p:blipFill>
          <a:blip r:embed="rId3" cstate="print"/>
          <a:srcRect/>
          <a:stretch>
            <a:fillRect/>
          </a:stretch>
        </p:blipFill>
        <p:spPr bwMode="auto">
          <a:xfrm>
            <a:off x="457200" y="1524000"/>
            <a:ext cx="8308975" cy="2906713"/>
          </a:xfrm>
          <a:prstGeom prst="rect">
            <a:avLst/>
          </a:prstGeom>
          <a:noFill/>
          <a:ln w="9525">
            <a:noFill/>
            <a:miter lim="800000"/>
            <a:headEnd/>
            <a:tailEnd/>
          </a:ln>
        </p:spPr>
      </p:pic>
      <p:sp>
        <p:nvSpPr>
          <p:cNvPr id="14340" name="Text Box 5"/>
          <p:cNvSpPr txBox="1">
            <a:spLocks noChangeArrowheads="1"/>
          </p:cNvSpPr>
          <p:nvPr/>
        </p:nvSpPr>
        <p:spPr bwMode="auto">
          <a:xfrm>
            <a:off x="457200" y="563563"/>
            <a:ext cx="8686800" cy="579437"/>
          </a:xfrm>
          <a:prstGeom prst="rect">
            <a:avLst/>
          </a:prstGeom>
          <a:noFill/>
          <a:ln w="9525">
            <a:noFill/>
            <a:miter lim="800000"/>
            <a:headEnd/>
            <a:tailEnd/>
          </a:ln>
        </p:spPr>
        <p:txBody>
          <a:bodyPr>
            <a:spAutoFit/>
          </a:bodyPr>
          <a:lstStyle/>
          <a:p>
            <a:pPr>
              <a:spcBef>
                <a:spcPct val="50000"/>
              </a:spcBef>
            </a:pPr>
            <a:r>
              <a:rPr lang="fr-FR" sz="3200" b="1">
                <a:solidFill>
                  <a:srgbClr val="353535"/>
                </a:solidFill>
                <a:latin typeface="Lucida Sans Unicode" pitchFamily="34" charset="0"/>
              </a:rPr>
              <a:t>Relier l’Afrique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fr-BE" sz="1800" b="1" dirty="0" smtClean="0"/>
              <a:t>Un besoin de priorités</a:t>
            </a:r>
          </a:p>
          <a:p>
            <a:pPr lvl="1" fontAlgn="auto">
              <a:spcAft>
                <a:spcPts val="0"/>
              </a:spcAft>
              <a:buFont typeface="Arial" pitchFamily="34" charset="0"/>
              <a:buChar char="–"/>
              <a:defRPr/>
            </a:pPr>
            <a:r>
              <a:rPr lang="fr-BE" sz="1600" dirty="0" smtClean="0"/>
              <a:t>Se focaliser sur la gestion du programme</a:t>
            </a:r>
          </a:p>
          <a:p>
            <a:pPr lvl="1" fontAlgn="auto">
              <a:spcAft>
                <a:spcPts val="0"/>
              </a:spcAft>
              <a:buFont typeface="Arial" pitchFamily="34" charset="0"/>
              <a:buChar char="–"/>
              <a:defRPr/>
            </a:pPr>
            <a:r>
              <a:rPr lang="fr-BE" sz="1600" dirty="0" smtClean="0"/>
              <a:t>Besoin d’être sélectif en raison des contraintes budgétaires </a:t>
            </a:r>
          </a:p>
          <a:p>
            <a:pPr lvl="1" fontAlgn="auto">
              <a:spcAft>
                <a:spcPts val="0"/>
              </a:spcAft>
              <a:buFont typeface="Arial" pitchFamily="34" charset="0"/>
              <a:buChar char="–"/>
              <a:defRPr/>
            </a:pPr>
            <a:r>
              <a:rPr lang="fr-BE" sz="1600" dirty="0" smtClean="0"/>
              <a:t>Avantages comparatifs</a:t>
            </a:r>
          </a:p>
          <a:p>
            <a:pPr fontAlgn="auto">
              <a:spcAft>
                <a:spcPts val="0"/>
              </a:spcAft>
              <a:buFont typeface="Arial" pitchFamily="34" charset="0"/>
              <a:buChar char="•"/>
              <a:defRPr/>
            </a:pPr>
            <a:r>
              <a:rPr lang="fr-BE" sz="1800" b="1" dirty="0" smtClean="0"/>
              <a:t>Choix des priorités</a:t>
            </a:r>
            <a:endParaRPr lang="fr-BE" sz="1800" b="1" dirty="0"/>
          </a:p>
          <a:p>
            <a:pPr lvl="1" fontAlgn="auto">
              <a:spcAft>
                <a:spcPts val="0"/>
              </a:spcAft>
              <a:buFont typeface="Arial" pitchFamily="34" charset="0"/>
              <a:buChar char="–"/>
              <a:defRPr/>
            </a:pPr>
            <a:r>
              <a:rPr lang="fr-BE" sz="1600" dirty="0" smtClean="0"/>
              <a:t>Point de vue de l’utilisateur</a:t>
            </a:r>
          </a:p>
          <a:p>
            <a:pPr lvl="2" fontAlgn="auto">
              <a:spcAft>
                <a:spcPts val="0"/>
              </a:spcAft>
              <a:buFont typeface="Arial" pitchFamily="34" charset="0"/>
              <a:buChar char="•"/>
              <a:defRPr/>
            </a:pPr>
            <a:r>
              <a:rPr lang="fr-BE" sz="1600" dirty="0" smtClean="0"/>
              <a:t>Le commerce des marchandises est difficile dans et à travers les régions</a:t>
            </a:r>
          </a:p>
          <a:p>
            <a:pPr lvl="2" fontAlgn="auto">
              <a:spcAft>
                <a:spcPts val="0"/>
              </a:spcAft>
              <a:buFont typeface="Arial" pitchFamily="34" charset="0"/>
              <a:buChar char="•"/>
              <a:defRPr/>
            </a:pPr>
            <a:r>
              <a:rPr lang="fr-FR" sz="1600" dirty="0" smtClean="0"/>
              <a:t>Transports urbains imprévisibles, difficiles </a:t>
            </a:r>
            <a:r>
              <a:rPr lang="fr-FR" sz="1600" dirty="0"/>
              <a:t>et </a:t>
            </a:r>
            <a:r>
              <a:rPr lang="fr-FR" sz="1600" dirty="0" smtClean="0"/>
              <a:t>coûteux</a:t>
            </a:r>
          </a:p>
          <a:p>
            <a:pPr lvl="2" fontAlgn="auto">
              <a:spcAft>
                <a:spcPts val="0"/>
              </a:spcAft>
              <a:buFont typeface="Arial" pitchFamily="34" charset="0"/>
              <a:buChar char="•"/>
              <a:defRPr/>
            </a:pPr>
            <a:r>
              <a:rPr lang="fr-FR" sz="1600" dirty="0" smtClean="0"/>
              <a:t>Transports </a:t>
            </a:r>
            <a:r>
              <a:rPr lang="fr-FR" sz="1600" dirty="0"/>
              <a:t>routiers - cause majeure de perte de vie et </a:t>
            </a:r>
            <a:r>
              <a:rPr lang="fr-FR" sz="1600" dirty="0" smtClean="0"/>
              <a:t>de biens matériels </a:t>
            </a:r>
          </a:p>
          <a:p>
            <a:pPr marL="393192" lvl="1" indent="0">
              <a:buNone/>
              <a:defRPr/>
            </a:pPr>
            <a:r>
              <a:rPr lang="fr-FR" sz="1800" dirty="0" smtClean="0"/>
              <a:t>- </a:t>
            </a:r>
            <a:r>
              <a:rPr lang="fr-FR" sz="1700" dirty="0" smtClean="0"/>
              <a:t>De </a:t>
            </a:r>
            <a:r>
              <a:rPr lang="fr-FR" sz="1700" dirty="0"/>
              <a:t>plus : des besoins spécifiques exigent des réponses </a:t>
            </a:r>
            <a:r>
              <a:rPr lang="fr-FR" sz="1700" dirty="0" smtClean="0"/>
              <a:t>spécifiques</a:t>
            </a:r>
            <a:endParaRPr lang="fr-BE" sz="1800" dirty="0" smtClean="0"/>
          </a:p>
          <a:p>
            <a:pPr fontAlgn="auto">
              <a:spcAft>
                <a:spcPts val="0"/>
              </a:spcAft>
              <a:buFont typeface="Arial" pitchFamily="34" charset="0"/>
              <a:buChar char="•"/>
              <a:defRPr/>
            </a:pPr>
            <a:r>
              <a:rPr lang="fr-BE" sz="1800" b="1" dirty="0" smtClean="0"/>
              <a:t>Principes</a:t>
            </a:r>
            <a:endParaRPr lang="fr-BE" sz="1800" b="1" dirty="0"/>
          </a:p>
          <a:p>
            <a:pPr lvl="1" fontAlgn="auto">
              <a:spcAft>
                <a:spcPts val="0"/>
              </a:spcAft>
              <a:buFont typeface="Arial" pitchFamily="34" charset="0"/>
              <a:buChar char="–"/>
              <a:defRPr/>
            </a:pPr>
            <a:r>
              <a:rPr lang="fr-BE" sz="1600" b="1" i="1" dirty="0" smtClean="0">
                <a:solidFill>
                  <a:schemeClr val="bg2">
                    <a:lumMod val="50000"/>
                  </a:schemeClr>
                </a:solidFill>
              </a:rPr>
              <a:t>Orientations </a:t>
            </a:r>
            <a:r>
              <a:rPr lang="fr-BE" sz="1600" b="1" i="1" dirty="0" smtClean="0">
                <a:solidFill>
                  <a:schemeClr val="bg2">
                    <a:lumMod val="50000"/>
                  </a:schemeClr>
                </a:solidFill>
              </a:rPr>
              <a:t>stratégiques </a:t>
            </a:r>
            <a:r>
              <a:rPr lang="fr-BE" sz="1600" dirty="0" smtClean="0"/>
              <a:t>plutôt que des</a:t>
            </a:r>
            <a:r>
              <a:rPr lang="fr-BE" sz="1600" b="1" i="1" dirty="0" smtClean="0">
                <a:solidFill>
                  <a:schemeClr val="bg2">
                    <a:lumMod val="50000"/>
                  </a:schemeClr>
                </a:solidFill>
              </a:rPr>
              <a:t> activités  prioritaires</a:t>
            </a:r>
            <a:r>
              <a:rPr lang="fr-BE" sz="1600" dirty="0" smtClean="0"/>
              <a:t> pour </a:t>
            </a:r>
            <a:r>
              <a:rPr lang="fr-BE" sz="1600" dirty="0" smtClean="0"/>
              <a:t>plus de flexibilité</a:t>
            </a:r>
            <a:endParaRPr lang="fr-BE" sz="1600" dirty="0" smtClean="0"/>
          </a:p>
          <a:p>
            <a:pPr lvl="1" fontAlgn="auto">
              <a:spcAft>
                <a:spcPts val="0"/>
              </a:spcAft>
              <a:buFont typeface="Arial" pitchFamily="34" charset="0"/>
              <a:buChar char="–"/>
              <a:defRPr/>
            </a:pPr>
            <a:r>
              <a:rPr lang="fr-BE" sz="1600" dirty="0" smtClean="0"/>
              <a:t>Optimisation des ressources </a:t>
            </a:r>
          </a:p>
          <a:p>
            <a:pPr lvl="1" fontAlgn="auto">
              <a:spcAft>
                <a:spcPts val="0"/>
              </a:spcAft>
              <a:buFont typeface="Arial" pitchFamily="34" charset="0"/>
              <a:buChar char="–"/>
              <a:defRPr/>
            </a:pPr>
            <a:r>
              <a:rPr lang="fr-BE" sz="1600" dirty="0" smtClean="0"/>
              <a:t>Maximisation des impacts</a:t>
            </a:r>
          </a:p>
          <a:p>
            <a:pPr lvl="1" fontAlgn="auto">
              <a:spcAft>
                <a:spcPts val="0"/>
              </a:spcAft>
              <a:buFont typeface="Arial" pitchFamily="34" charset="0"/>
              <a:buChar char="–"/>
              <a:defRPr/>
            </a:pPr>
            <a:r>
              <a:rPr lang="fr-BE" sz="1600" dirty="0" smtClean="0"/>
              <a:t>Retombées mesurables</a:t>
            </a:r>
          </a:p>
          <a:p>
            <a:pPr lvl="1" fontAlgn="auto">
              <a:spcAft>
                <a:spcPts val="0"/>
              </a:spcAft>
              <a:buFont typeface="Arial" pitchFamily="34" charset="0"/>
              <a:buChar char="–"/>
              <a:defRPr/>
            </a:pPr>
            <a:r>
              <a:rPr lang="fr-BE" sz="1600" dirty="0" smtClean="0"/>
              <a:t>Récurrence et omniprésence des </a:t>
            </a:r>
            <a:r>
              <a:rPr lang="fr-BE" sz="1600" dirty="0" smtClean="0"/>
              <a:t>défis </a:t>
            </a:r>
            <a:r>
              <a:rPr lang="fr-BE" sz="1600" dirty="0"/>
              <a:t>régionaux </a:t>
            </a:r>
            <a:endParaRPr lang="fr-FR" dirty="0" smtClean="0"/>
          </a:p>
        </p:txBody>
      </p:sp>
      <p:pic>
        <p:nvPicPr>
          <p:cNvPr id="3075" name="Picture 5" descr="SSATP-Logo_onBlack_fr"/>
          <p:cNvPicPr>
            <a:picLocks noChangeAspect="1" noChangeArrowheads="1"/>
          </p:cNvPicPr>
          <p:nvPr/>
        </p:nvPicPr>
        <p:blipFill>
          <a:blip r:embed="rId3" cstate="print"/>
          <a:srcRect/>
          <a:stretch>
            <a:fillRect/>
          </a:stretch>
        </p:blipFill>
        <p:spPr bwMode="auto">
          <a:xfrm>
            <a:off x="7086600" y="6037263"/>
            <a:ext cx="1905000" cy="668337"/>
          </a:xfrm>
          <a:prstGeom prst="rect">
            <a:avLst/>
          </a:prstGeom>
          <a:noFill/>
          <a:ln w="9525">
            <a:noFill/>
            <a:miter lim="800000"/>
            <a:headEnd/>
            <a:tailEnd/>
          </a:ln>
        </p:spPr>
      </p:pic>
      <p:sp>
        <p:nvSpPr>
          <p:cNvPr id="3076" name="Text Box 5"/>
          <p:cNvSpPr txBox="1">
            <a:spLocks noChangeArrowheads="1"/>
          </p:cNvSpPr>
          <p:nvPr/>
        </p:nvSpPr>
        <p:spPr bwMode="auto">
          <a:xfrm>
            <a:off x="0" y="304800"/>
            <a:ext cx="9144000" cy="579438"/>
          </a:xfrm>
          <a:prstGeom prst="rect">
            <a:avLst/>
          </a:prstGeom>
          <a:noFill/>
          <a:ln w="9525">
            <a:noFill/>
            <a:miter lim="800000"/>
            <a:headEnd/>
            <a:tailEnd/>
          </a:ln>
        </p:spPr>
        <p:txBody>
          <a:bodyPr>
            <a:spAutoFit/>
          </a:bodyPr>
          <a:lstStyle/>
          <a:p>
            <a:pPr algn="ctr">
              <a:spcBef>
                <a:spcPct val="50000"/>
              </a:spcBef>
            </a:pPr>
            <a:r>
              <a:rPr lang="fr-FR" sz="3200" b="1">
                <a:solidFill>
                  <a:srgbClr val="353535"/>
                </a:solidFill>
                <a:latin typeface="Lucida Sans Unicode" pitchFamily="34" charset="0"/>
              </a:rPr>
              <a:t>Introduction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59548634"/>
              </p:ext>
            </p:extLst>
          </p:nvPr>
        </p:nvGraphicFramePr>
        <p:xfrm>
          <a:off x="457200" y="1481138"/>
          <a:ext cx="8229600" cy="4672807"/>
        </p:xfrm>
        <a:graphic>
          <a:graphicData uri="http://schemas.openxmlformats.org/drawingml/2006/table">
            <a:tbl>
              <a:tblPr>
                <a:tableStyleId>{5C22544A-7EE6-4342-B048-85BDC9FD1C3A}</a:tableStyleId>
              </a:tblPr>
              <a:tblGrid>
                <a:gridCol w="816159"/>
                <a:gridCol w="1088841"/>
                <a:gridCol w="1427648"/>
                <a:gridCol w="1496291"/>
                <a:gridCol w="1800461"/>
                <a:gridCol w="716028"/>
                <a:gridCol w="884172"/>
              </a:tblGrid>
              <a:tr h="667544">
                <a:tc gridSpan="2">
                  <a:txBody>
                    <a:bodyPr/>
                    <a:lstStyle/>
                    <a:p>
                      <a:r>
                        <a:rPr lang="fr-CM" sz="1600" noProof="0" dirty="0" smtClean="0"/>
                        <a:t>Domaines</a:t>
                      </a:r>
                      <a:endParaRPr lang="fr-CM" sz="1600" noProof="0" dirty="0"/>
                    </a:p>
                  </a:txBody>
                  <a:tcPr anchor="ctr">
                    <a:lnB w="3175" cap="flat" cmpd="sng" algn="ctr">
                      <a:solidFill>
                        <a:schemeClr val="tx1"/>
                      </a:solidFill>
                      <a:prstDash val="solid"/>
                      <a:round/>
                      <a:headEnd type="none" w="med" len="med"/>
                      <a:tailEnd type="none" w="med" len="med"/>
                    </a:lnB>
                    <a:solidFill>
                      <a:schemeClr val="bg2"/>
                    </a:solidFill>
                  </a:tcPr>
                </a:tc>
                <a:tc hMerge="1">
                  <a:txBody>
                    <a:bodyPr/>
                    <a:lstStyle/>
                    <a:p>
                      <a:endParaRPr lang="en-US" sz="1600" dirty="0"/>
                    </a:p>
                  </a:txBody>
                  <a:tcPr anchor="ctr"/>
                </a:tc>
                <a:tc gridSpan="5">
                  <a:txBody>
                    <a:bodyPr/>
                    <a:lstStyle/>
                    <a:p>
                      <a:pPr algn="ctr"/>
                      <a:r>
                        <a:rPr lang="fr-CM" sz="1600" noProof="0" dirty="0" smtClean="0"/>
                        <a:t>Thématiques et volets transversaux </a:t>
                      </a:r>
                      <a:endParaRPr lang="fr-CM" sz="1600" noProof="0" dirty="0"/>
                    </a:p>
                  </a:txBody>
                  <a:tcPr anchor="ctr">
                    <a:lnB w="381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en-US" sz="1600" dirty="0"/>
                    </a:p>
                  </a:txBody>
                  <a:tcPr anchor="ctr"/>
                </a:tc>
                <a:tc hMerge="1">
                  <a:txBody>
                    <a:bodyPr/>
                    <a:lstStyle/>
                    <a:p>
                      <a:endParaRPr lang="en-US" sz="1600" dirty="0"/>
                    </a:p>
                  </a:txBody>
                  <a:tcPr anchor="ctr"/>
                </a:tc>
                <a:tc hMerge="1">
                  <a:txBody>
                    <a:bodyPr/>
                    <a:lstStyle/>
                    <a:p>
                      <a:endParaRPr lang="en-US"/>
                    </a:p>
                  </a:txBody>
                  <a:tcPr/>
                </a:tc>
                <a:tc hMerge="1">
                  <a:txBody>
                    <a:bodyPr/>
                    <a:lstStyle/>
                    <a:p>
                      <a:endParaRPr lang="en-US" sz="1600" dirty="0"/>
                    </a:p>
                  </a:txBody>
                  <a:tcPr vert="vert" anchor="ctr"/>
                </a:tc>
              </a:tr>
              <a:tr h="667544">
                <a:tc rowSpan="3">
                  <a:txBody>
                    <a:bodyPr/>
                    <a:lstStyle/>
                    <a:p>
                      <a:pPr algn="ctr"/>
                      <a:r>
                        <a:rPr lang="fr-CM" sz="1600" noProof="0" dirty="0" smtClean="0"/>
                        <a:t>Mouvements</a:t>
                      </a:r>
                      <a:r>
                        <a:rPr lang="fr-CM" sz="1600" baseline="0" noProof="0" dirty="0" smtClean="0"/>
                        <a:t> des marchandises</a:t>
                      </a:r>
                      <a:endParaRPr lang="fr-CM" sz="1600" noProof="0" dirty="0"/>
                    </a:p>
                  </a:txBody>
                  <a:tcPr vert="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pPr algn="ctr"/>
                      <a:r>
                        <a:rPr lang="fr-CM" sz="1600" noProof="0" dirty="0" smtClean="0"/>
                        <a:t>Régional</a:t>
                      </a:r>
                      <a:endParaRPr lang="fr-CM" sz="1600" noProof="0" dirty="0"/>
                    </a:p>
                  </a:txBody>
                  <a:tcPr anchor="ctr">
                    <a:lnL w="3175"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solidFill>
                      <a:schemeClr val="bg2"/>
                    </a:solidFill>
                  </a:tcPr>
                </a:tc>
                <a:tc rowSpan="3">
                  <a:txBody>
                    <a:bodyPr/>
                    <a:lstStyle/>
                    <a:p>
                      <a:pPr algn="ctr"/>
                      <a:r>
                        <a:rPr lang="fr-CM" sz="1600" noProof="0" dirty="0" smtClean="0"/>
                        <a:t>Intégration</a:t>
                      </a:r>
                    </a:p>
                    <a:p>
                      <a:pPr algn="ctr"/>
                      <a:r>
                        <a:rPr lang="fr-CM" sz="1600" noProof="0" dirty="0" smtClean="0"/>
                        <a:t>Connectivité</a:t>
                      </a:r>
                    </a:p>
                    <a:p>
                      <a:pPr algn="ctr"/>
                      <a:r>
                        <a:rPr lang="fr-CM" sz="1600" noProof="0" dirty="0" smtClean="0"/>
                        <a:t>Cohésion</a:t>
                      </a:r>
                      <a:endParaRPr lang="fr-CM" sz="1600" noProof="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2">
                        <a:lumMod val="75000"/>
                      </a:schemeClr>
                    </a:solidFill>
                  </a:tcPr>
                </a:tc>
                <a:tc rowSpan="5">
                  <a:txBody>
                    <a:bodyPr/>
                    <a:lstStyle/>
                    <a:p>
                      <a:pPr algn="ctr"/>
                      <a:r>
                        <a:rPr lang="fr-CM" sz="1600" noProof="0" dirty="0" smtClean="0"/>
                        <a:t>Sécurité routière</a:t>
                      </a:r>
                      <a:endParaRPr lang="fr-CM" sz="1600" noProof="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fr-CM" sz="1600" noProof="0" dirty="0" smtClean="0"/>
                        <a:t>VIH/SIDA</a:t>
                      </a:r>
                    </a:p>
                    <a:p>
                      <a:pPr algn="ctr"/>
                      <a:r>
                        <a:rPr lang="fr-CM" sz="1600" baseline="0" noProof="0" dirty="0" smtClean="0"/>
                        <a:t>Gouvernance</a:t>
                      </a:r>
                      <a:endParaRPr lang="fr-CM" sz="1600" noProof="0" dirty="0"/>
                    </a:p>
                  </a:txBody>
                  <a:tcPr anchor="ct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algn="ctr"/>
                      <a:r>
                        <a:rPr lang="fr-CM" sz="1600" noProof="0" dirty="0" smtClean="0"/>
                        <a:t>Gouvernance</a:t>
                      </a:r>
                      <a:endParaRPr lang="fr-CM" sz="1600" noProof="0" dirty="0"/>
                    </a:p>
                  </a:txBody>
                  <a:tcPr vert="vert"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2">
                        <a:lumMod val="75000"/>
                      </a:schemeClr>
                    </a:solidFill>
                  </a:tcPr>
                </a:tc>
                <a:tc rowSpan="5">
                  <a:txBody>
                    <a:bodyPr/>
                    <a:lstStyle/>
                    <a:p>
                      <a:pPr algn="ctr"/>
                      <a:r>
                        <a:rPr lang="fr-CM" sz="1600" noProof="0" dirty="0" smtClean="0"/>
                        <a:t>Gestion de données</a:t>
                      </a:r>
                      <a:endParaRPr lang="fr-CM" sz="1600" noProof="0" dirty="0"/>
                    </a:p>
                  </a:txBody>
                  <a:tcPr vert="vert" anchor="ct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2">
                        <a:lumMod val="75000"/>
                      </a:schemeClr>
                    </a:solidFill>
                  </a:tcPr>
                </a:tc>
              </a:tr>
              <a:tr h="667544">
                <a:tc vMerge="1">
                  <a:txBody>
                    <a:bodyPr/>
                    <a:lstStyle/>
                    <a:p>
                      <a:endParaRPr lang="en-US" dirty="0"/>
                    </a:p>
                  </a:txBody>
                  <a:tcPr/>
                </a:tc>
                <a:tc>
                  <a:txBody>
                    <a:bodyPr/>
                    <a:lstStyle/>
                    <a:p>
                      <a:pPr algn="ctr"/>
                      <a:r>
                        <a:rPr lang="fr-CM" sz="1600" noProof="0" dirty="0" smtClean="0"/>
                        <a:t>National</a:t>
                      </a:r>
                      <a:endParaRPr lang="fr-CM" sz="1600" noProof="0" dirty="0"/>
                    </a:p>
                  </a:txBody>
                  <a:tcPr anchor="ctr">
                    <a:lnL w="3175"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2"/>
                    </a:solidFill>
                  </a:tcPr>
                </a:tc>
                <a:tc vMerge="1">
                  <a:txBody>
                    <a:bodyPr/>
                    <a:lstStyle/>
                    <a:p>
                      <a:endParaRPr lang="en-US" dirty="0"/>
                    </a:p>
                  </a:txBody>
                  <a:tcPr/>
                </a:tc>
                <a:tc vMerge="1">
                  <a:txBody>
                    <a:bodyPr/>
                    <a:lstStyle/>
                    <a:p>
                      <a:endParaRPr lang="en-US" dirty="0"/>
                    </a:p>
                  </a:txBody>
                  <a:tcPr anchor="ctr"/>
                </a:tc>
                <a:tc>
                  <a:txBody>
                    <a:bodyPr/>
                    <a:lstStyle/>
                    <a:p>
                      <a:pPr algn="ctr"/>
                      <a:endParaRPr lang="fr-CM" sz="1600" noProof="0" dirty="0"/>
                    </a:p>
                  </a:txBody>
                  <a:tcPr anchor="ct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75000"/>
                      </a:schemeClr>
                    </a:solidFill>
                  </a:tcPr>
                </a:tc>
                <a:tc vMerge="1">
                  <a:txBody>
                    <a:bodyPr/>
                    <a:lstStyle/>
                    <a:p>
                      <a:endParaRPr lang="en-US"/>
                    </a:p>
                  </a:txBody>
                  <a:tcPr/>
                </a:tc>
                <a:tc vMerge="1">
                  <a:txBody>
                    <a:bodyPr/>
                    <a:lstStyle/>
                    <a:p>
                      <a:endParaRPr lang="en-US" sz="1600" dirty="0"/>
                    </a:p>
                  </a:txBody>
                  <a:tcPr anchor="ctr"/>
                </a:tc>
              </a:tr>
              <a:tr h="667544">
                <a:tc vMerge="1">
                  <a:txBody>
                    <a:bodyPr/>
                    <a:lstStyle/>
                    <a:p>
                      <a:endParaRPr lang="en-US" dirty="0"/>
                    </a:p>
                  </a:txBody>
                  <a:tcPr/>
                </a:tc>
                <a:tc>
                  <a:txBody>
                    <a:bodyPr/>
                    <a:lstStyle/>
                    <a:p>
                      <a:pPr algn="ctr"/>
                      <a:r>
                        <a:rPr lang="fr-CM" sz="1600" noProof="0" dirty="0" smtClean="0"/>
                        <a:t>Rural</a:t>
                      </a:r>
                      <a:endParaRPr lang="fr-CM" sz="1600" noProof="0" dirty="0"/>
                    </a:p>
                  </a:txBody>
                  <a:tcPr anchor="ctr">
                    <a:lnL w="3175"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bg2"/>
                    </a:solidFill>
                  </a:tcPr>
                </a:tc>
                <a:tc vMerge="1">
                  <a:txBody>
                    <a:bodyPr/>
                    <a:lstStyle/>
                    <a:p>
                      <a:endParaRPr lang="en-US" dirty="0"/>
                    </a:p>
                  </a:txBody>
                  <a:tcPr/>
                </a:tc>
                <a:tc vMerge="1">
                  <a:txBody>
                    <a:bodyPr/>
                    <a:lstStyle/>
                    <a:p>
                      <a:endParaRPr lang="en-US" dirty="0"/>
                    </a:p>
                  </a:txBody>
                  <a:tcPr anchor="ctr"/>
                </a:tc>
                <a:tc rowSpan="2">
                  <a:txBody>
                    <a:bodyPr/>
                    <a:lstStyle/>
                    <a:p>
                      <a:pPr algn="ctr"/>
                      <a:r>
                        <a:rPr lang="fr-CM" sz="1600" noProof="0" dirty="0" smtClean="0"/>
                        <a:t>Problématique</a:t>
                      </a:r>
                      <a:br>
                        <a:rPr lang="fr-CM" sz="1600" noProof="0" dirty="0" smtClean="0"/>
                      </a:br>
                      <a:r>
                        <a:rPr lang="fr-CM" sz="1600" noProof="0" dirty="0" smtClean="0"/>
                        <a:t>Homme-Femme</a:t>
                      </a:r>
                      <a:endParaRPr lang="fr-CM" sz="1600" noProof="0" dirty="0"/>
                    </a:p>
                  </a:txBody>
                  <a:tcPr anchor="ct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75000"/>
                      </a:schemeClr>
                    </a:solidFill>
                  </a:tcPr>
                </a:tc>
                <a:tc vMerge="1">
                  <a:txBody>
                    <a:bodyPr/>
                    <a:lstStyle/>
                    <a:p>
                      <a:endParaRPr lang="en-US"/>
                    </a:p>
                  </a:txBody>
                  <a:tcPr/>
                </a:tc>
                <a:tc vMerge="1">
                  <a:txBody>
                    <a:bodyPr/>
                    <a:lstStyle/>
                    <a:p>
                      <a:endParaRPr lang="en-US" sz="1600" dirty="0"/>
                    </a:p>
                  </a:txBody>
                  <a:tcPr anchor="ctr"/>
                </a:tc>
              </a:tr>
              <a:tr h="667544">
                <a:tc rowSpan="2">
                  <a:txBody>
                    <a:bodyPr/>
                    <a:lstStyle/>
                    <a:p>
                      <a:pPr algn="ctr"/>
                      <a:r>
                        <a:rPr lang="fr-CM" sz="1600" noProof="0" dirty="0" smtClean="0"/>
                        <a:t>Mouvement des personnes</a:t>
                      </a:r>
                      <a:endParaRPr lang="fr-CM" sz="1600" noProof="0" dirty="0"/>
                    </a:p>
                  </a:txBody>
                  <a:tcPr vert="vert"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rowSpan="2">
                  <a:txBody>
                    <a:bodyPr/>
                    <a:lstStyle/>
                    <a:p>
                      <a:pPr algn="ctr"/>
                      <a:r>
                        <a:rPr lang="fr-CM" sz="1600" noProof="0" dirty="0" smtClean="0"/>
                        <a:t>Urbain</a:t>
                      </a:r>
                      <a:endParaRPr lang="fr-CM" sz="1600" noProof="0" dirty="0"/>
                    </a:p>
                  </a:txBody>
                  <a:tcPr anchor="ctr">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rowSpan="2">
                  <a:txBody>
                    <a:bodyPr/>
                    <a:lstStyle/>
                    <a:p>
                      <a:pPr algn="ctr"/>
                      <a:r>
                        <a:rPr lang="fr-CM" sz="1600" noProof="0" dirty="0" smtClean="0"/>
                        <a:t>Mobilité Accessibilité</a:t>
                      </a:r>
                      <a:endParaRPr lang="fr-CM" sz="1600" noProof="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2">
                        <a:lumMod val="75000"/>
                      </a:schemeClr>
                    </a:solidFill>
                  </a:tcPr>
                </a:tc>
                <a:tc vMerge="1">
                  <a:txBody>
                    <a:bodyPr/>
                    <a:lstStyle/>
                    <a:p>
                      <a:endParaRPr lang="en-US" dirty="0"/>
                    </a:p>
                  </a:txBody>
                  <a:tcPr anchor="ctr"/>
                </a:tc>
                <a:tc vMerge="1">
                  <a:txBody>
                    <a:bodyPr/>
                    <a:lstStyle/>
                    <a:p>
                      <a:pPr algn="ctr"/>
                      <a:endParaRPr lang="en-US" sz="1600" dirty="0"/>
                    </a:p>
                  </a:txBody>
                  <a:tcPr anchor="ctr">
                    <a:lnL w="381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2">
                        <a:lumMod val="75000"/>
                      </a:schemeClr>
                    </a:solidFill>
                  </a:tcPr>
                </a:tc>
                <a:tc vMerge="1">
                  <a:txBody>
                    <a:bodyPr/>
                    <a:lstStyle/>
                    <a:p>
                      <a:endParaRPr lang="en-US"/>
                    </a:p>
                  </a:txBody>
                  <a:tcPr/>
                </a:tc>
                <a:tc vMerge="1">
                  <a:txBody>
                    <a:bodyPr/>
                    <a:lstStyle/>
                    <a:p>
                      <a:endParaRPr lang="en-US" sz="1600" dirty="0"/>
                    </a:p>
                  </a:txBody>
                  <a:tcPr anchor="ctr"/>
                </a:tc>
              </a:tr>
              <a:tr h="13350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fr-CM" sz="1600" noProof="0" dirty="0" smtClean="0"/>
                        <a:t>Développement durable </a:t>
                      </a:r>
                      <a:r>
                        <a:rPr lang="fr-CM" sz="1600" baseline="0" noProof="0" dirty="0" smtClean="0"/>
                        <a:t>(changement climatique inclus)</a:t>
                      </a:r>
                      <a:endParaRPr lang="fr-CM" sz="1600" noProof="0" dirty="0"/>
                    </a:p>
                  </a:txBody>
                  <a:tcPr anchor="ct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2">
                        <a:lumMod val="75000"/>
                      </a:schemeClr>
                    </a:solidFill>
                  </a:tcPr>
                </a:tc>
                <a:tc vMerge="1">
                  <a:txBody>
                    <a:bodyPr/>
                    <a:lstStyle/>
                    <a:p>
                      <a:endParaRPr lang="en-US"/>
                    </a:p>
                  </a:txBody>
                  <a:tcPr/>
                </a:tc>
                <a:tc vMerge="1">
                  <a:txBody>
                    <a:bodyPr/>
                    <a:lstStyle/>
                    <a:p>
                      <a:endParaRPr lang="en-US"/>
                    </a:p>
                  </a:txBody>
                  <a:tcPr/>
                </a:tc>
              </a:tr>
            </a:tbl>
          </a:graphicData>
        </a:graphic>
      </p:graphicFrame>
      <p:sp>
        <p:nvSpPr>
          <p:cNvPr id="4098" name="Title 1"/>
          <p:cNvSpPr>
            <a:spLocks noGrp="1"/>
          </p:cNvSpPr>
          <p:nvPr>
            <p:ph type="title"/>
          </p:nvPr>
        </p:nvSpPr>
        <p:spPr/>
        <p:txBody>
          <a:bodyPr/>
          <a:lstStyle/>
          <a:p>
            <a:r>
              <a:rPr lang="en-US" smtClean="0"/>
              <a:t>La cohérence des priorités</a:t>
            </a:r>
          </a:p>
        </p:txBody>
      </p:sp>
      <p:pic>
        <p:nvPicPr>
          <p:cNvPr id="4100" name="Content Placeholder 3" descr="SSATP-Logo_onBlack.jpg"/>
          <p:cNvPicPr>
            <a:picLocks noChangeAspect="1"/>
          </p:cNvPicPr>
          <p:nvPr/>
        </p:nvPicPr>
        <p:blipFill>
          <a:blip r:embed="rId2" cstate="print"/>
          <a:srcRect/>
          <a:stretch>
            <a:fillRect/>
          </a:stretch>
        </p:blipFill>
        <p:spPr bwMode="auto">
          <a:xfrm>
            <a:off x="7391400" y="5889625"/>
            <a:ext cx="1330325"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p:txBody>
          <a:bodyPr>
            <a:normAutofit lnSpcReduction="10000"/>
          </a:bodyPr>
          <a:lstStyle/>
          <a:p>
            <a:r>
              <a:rPr lang="fr-FR" sz="2400" dirty="0" smtClean="0"/>
              <a:t>Le choix d'orientations stratégiques : </a:t>
            </a:r>
            <a:br>
              <a:rPr lang="fr-FR" sz="2400" dirty="0" smtClean="0"/>
            </a:br>
            <a:r>
              <a:rPr lang="fr-FR" sz="2400" dirty="0" smtClean="0"/>
              <a:t>- </a:t>
            </a:r>
            <a:r>
              <a:rPr lang="fr-FR" sz="2000" dirty="0" smtClean="0"/>
              <a:t>Compatible  avec l’approche création de connaissances, partage de connaissances et application des connaissances</a:t>
            </a:r>
            <a:br>
              <a:rPr lang="fr-FR" sz="2000" dirty="0" smtClean="0"/>
            </a:br>
            <a:r>
              <a:rPr lang="fr-FR" sz="2000" dirty="0" smtClean="0"/>
              <a:t>- Inclure le renforcement de capacités pour </a:t>
            </a:r>
            <a:r>
              <a:rPr lang="fr-FR" sz="2000" dirty="0" smtClean="0"/>
              <a:t>favoriser le </a:t>
            </a:r>
            <a:r>
              <a:rPr lang="fr-FR" sz="2000" dirty="0" smtClean="0"/>
              <a:t>développement de politiques et la mise en œuvre est une valeur ajoutée</a:t>
            </a:r>
            <a:br>
              <a:rPr lang="fr-FR" sz="2000" dirty="0" smtClean="0"/>
            </a:br>
            <a:r>
              <a:rPr lang="fr-FR" sz="2000" dirty="0" smtClean="0"/>
              <a:t>- Durabilité au-delà de l'assistance de SSATP</a:t>
            </a:r>
          </a:p>
          <a:p>
            <a:r>
              <a:rPr lang="fr-FR" sz="2400" dirty="0" smtClean="0"/>
              <a:t>Consultations des acteurs</a:t>
            </a:r>
            <a:br>
              <a:rPr lang="fr-FR" sz="2400" dirty="0" smtClean="0"/>
            </a:br>
            <a:r>
              <a:rPr lang="fr-FR" sz="2400" dirty="0" smtClean="0"/>
              <a:t>- </a:t>
            </a:r>
            <a:r>
              <a:rPr lang="fr-FR" sz="2000" dirty="0" smtClean="0"/>
              <a:t>Intégration régionale (Cotonou et Mombasa)</a:t>
            </a:r>
            <a:br>
              <a:rPr lang="fr-FR" sz="2000" dirty="0" smtClean="0"/>
            </a:br>
            <a:r>
              <a:rPr lang="fr-FR" sz="2000" dirty="0" smtClean="0"/>
              <a:t>- Mobilité urbaine et accessibilité (</a:t>
            </a:r>
            <a:r>
              <a:rPr lang="fr-FR" sz="2000" dirty="0" err="1" smtClean="0"/>
              <a:t>Addis</a:t>
            </a:r>
            <a:r>
              <a:rPr lang="fr-FR" sz="2000" dirty="0" smtClean="0"/>
              <a:t> </a:t>
            </a:r>
            <a:r>
              <a:rPr lang="fr-FR" sz="2000" dirty="0" err="1" smtClean="0"/>
              <a:t>Abeba</a:t>
            </a:r>
            <a:r>
              <a:rPr lang="fr-FR" sz="2000" dirty="0" smtClean="0"/>
              <a:t>)</a:t>
            </a:r>
            <a:br>
              <a:rPr lang="fr-FR" sz="2000" dirty="0" smtClean="0"/>
            </a:br>
            <a:r>
              <a:rPr lang="fr-FR" sz="2000" dirty="0" smtClean="0"/>
              <a:t>- Sécurité routière (</a:t>
            </a:r>
            <a:r>
              <a:rPr lang="fr-FR" sz="2000" dirty="0" err="1" smtClean="0"/>
              <a:t>Addis</a:t>
            </a:r>
            <a:r>
              <a:rPr lang="fr-FR" sz="2000" dirty="0" smtClean="0"/>
              <a:t> </a:t>
            </a:r>
            <a:r>
              <a:rPr lang="fr-FR" sz="2000" dirty="0" err="1" smtClean="0"/>
              <a:t>Abeba</a:t>
            </a:r>
            <a:r>
              <a:rPr lang="fr-FR" sz="2000" dirty="0" smtClean="0"/>
              <a:t> et Lusaka)</a:t>
            </a:r>
            <a:br>
              <a:rPr lang="fr-FR" sz="2000" dirty="0" smtClean="0"/>
            </a:br>
            <a:r>
              <a:rPr lang="fr-FR" sz="2000" dirty="0" smtClean="0"/>
              <a:t>- Toutes les priorités (enquête en ligne)</a:t>
            </a:r>
            <a:br>
              <a:rPr lang="fr-FR" sz="2000" dirty="0" smtClean="0"/>
            </a:br>
            <a:r>
              <a:rPr lang="fr-FR" sz="2400" dirty="0" smtClean="0"/>
              <a:t/>
            </a:r>
            <a:br>
              <a:rPr lang="fr-FR" sz="2400" dirty="0" smtClean="0"/>
            </a:br>
            <a:endParaRPr lang="fr-FR" sz="2400" dirty="0" smtClean="0"/>
          </a:p>
        </p:txBody>
      </p:sp>
      <p:pic>
        <p:nvPicPr>
          <p:cNvPr id="5123" name="Picture 5" descr="SSATP-Logo_onBlack_fr"/>
          <p:cNvPicPr>
            <a:picLocks noChangeAspect="1" noChangeArrowheads="1"/>
          </p:cNvPicPr>
          <p:nvPr/>
        </p:nvPicPr>
        <p:blipFill>
          <a:blip r:embed="rId3" cstate="print"/>
          <a:srcRect/>
          <a:stretch>
            <a:fillRect/>
          </a:stretch>
        </p:blipFill>
        <p:spPr bwMode="auto">
          <a:xfrm>
            <a:off x="7086600" y="6037263"/>
            <a:ext cx="1905000" cy="668337"/>
          </a:xfrm>
          <a:prstGeom prst="rect">
            <a:avLst/>
          </a:prstGeom>
          <a:noFill/>
          <a:ln w="9525">
            <a:noFill/>
            <a:miter lim="800000"/>
            <a:headEnd/>
            <a:tailEnd/>
          </a:ln>
        </p:spPr>
      </p:pic>
      <p:sp>
        <p:nvSpPr>
          <p:cNvPr id="5124" name="Text Box 5"/>
          <p:cNvSpPr txBox="1">
            <a:spLocks noChangeArrowheads="1"/>
          </p:cNvSpPr>
          <p:nvPr/>
        </p:nvSpPr>
        <p:spPr bwMode="auto">
          <a:xfrm>
            <a:off x="0" y="304800"/>
            <a:ext cx="9144000" cy="579438"/>
          </a:xfrm>
          <a:prstGeom prst="rect">
            <a:avLst/>
          </a:prstGeom>
          <a:noFill/>
          <a:ln w="9525">
            <a:noFill/>
            <a:miter lim="800000"/>
            <a:headEnd/>
            <a:tailEnd/>
          </a:ln>
        </p:spPr>
        <p:txBody>
          <a:bodyPr>
            <a:spAutoFit/>
          </a:bodyPr>
          <a:lstStyle/>
          <a:p>
            <a:pPr algn="ctr">
              <a:spcBef>
                <a:spcPct val="50000"/>
              </a:spcBef>
            </a:pPr>
            <a:r>
              <a:rPr lang="fr-FR" sz="3200" b="1">
                <a:solidFill>
                  <a:srgbClr val="353535"/>
                </a:solidFill>
                <a:latin typeface="Lucida Sans Unicode" pitchFamily="34" charset="0"/>
              </a:rPr>
              <a:t>Processus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rtlCol="0">
            <a:normAutofit lnSpcReduction="10000"/>
          </a:bodyPr>
          <a:lstStyle/>
          <a:p>
            <a:pPr marL="109728" indent="0" fontAlgn="auto">
              <a:spcAft>
                <a:spcPts val="0"/>
              </a:spcAft>
              <a:buFont typeface="Arial" pitchFamily="34" charset="0"/>
              <a:buNone/>
              <a:defRPr/>
            </a:pPr>
            <a:r>
              <a:rPr lang="fr-BE" dirty="0" smtClean="0">
                <a:solidFill>
                  <a:srgbClr val="FF0000"/>
                </a:solidFill>
              </a:rPr>
              <a:t>Cadre de politique pour une logistique efficace</a:t>
            </a:r>
          </a:p>
          <a:p>
            <a:pPr fontAlgn="auto">
              <a:spcAft>
                <a:spcPts val="0"/>
              </a:spcAft>
              <a:buFont typeface="Arial" pitchFamily="34" charset="0"/>
              <a:buChar char="•"/>
              <a:defRPr/>
            </a:pPr>
            <a:r>
              <a:rPr lang="fr-FR" dirty="0" smtClean="0"/>
              <a:t>Développer un cadre réglementaire favorable à la mise à disposition de </a:t>
            </a:r>
            <a:r>
              <a:rPr lang="fr-FR" dirty="0" smtClean="0"/>
              <a:t>services efficaces </a:t>
            </a:r>
            <a:r>
              <a:rPr lang="fr-FR" dirty="0" smtClean="0"/>
              <a:t>par des opérateurs (privés) de logistique</a:t>
            </a:r>
            <a:endParaRPr lang="fr-BE" dirty="0" smtClean="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1909244474"/>
              </p:ext>
            </p:extLst>
          </p:nvPr>
        </p:nvGraphicFramePr>
        <p:xfrm>
          <a:off x="4648200" y="1481138"/>
          <a:ext cx="4038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46" name="Title 3"/>
          <p:cNvSpPr>
            <a:spLocks noGrp="1"/>
          </p:cNvSpPr>
          <p:nvPr>
            <p:ph type="title"/>
          </p:nvPr>
        </p:nvSpPr>
        <p:spPr/>
        <p:txBody>
          <a:bodyPr/>
          <a:lstStyle/>
          <a:p>
            <a:r>
              <a:rPr lang="en-US" dirty="0" err="1" smtClean="0"/>
              <a:t>Volet</a:t>
            </a:r>
            <a:r>
              <a:rPr lang="en-US" dirty="0" smtClean="0"/>
              <a:t> 1: </a:t>
            </a:r>
            <a:r>
              <a:rPr lang="en-US" dirty="0" err="1" smtClean="0"/>
              <a:t>Intégration</a:t>
            </a:r>
            <a:r>
              <a:rPr lang="en-US" dirty="0" smtClean="0"/>
              <a:t> </a:t>
            </a:r>
            <a:r>
              <a:rPr lang="en-US" dirty="0" err="1"/>
              <a:t>r</a:t>
            </a:r>
            <a:r>
              <a:rPr lang="en-US" dirty="0" err="1" smtClean="0"/>
              <a:t>égionale</a:t>
            </a:r>
            <a:endParaRPr lang="en-US" dirty="0" smtClean="0"/>
          </a:p>
        </p:txBody>
      </p:sp>
      <p:pic>
        <p:nvPicPr>
          <p:cNvPr id="6149" name="Content Placeholder 3" descr="SSATP-Logo_onBlack.jpg"/>
          <p:cNvPicPr>
            <a:picLocks noChangeAspect="1"/>
          </p:cNvPicPr>
          <p:nvPr/>
        </p:nvPicPr>
        <p:blipFill>
          <a:blip r:embed="rId7" cstate="print"/>
          <a:srcRect/>
          <a:stretch>
            <a:fillRect/>
          </a:stretch>
        </p:blipFill>
        <p:spPr bwMode="auto">
          <a:xfrm>
            <a:off x="7391400" y="5889625"/>
            <a:ext cx="1330325"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rtlCol="0">
            <a:normAutofit fontScale="77500" lnSpcReduction="20000"/>
          </a:bodyPr>
          <a:lstStyle/>
          <a:p>
            <a:pPr marL="109728" indent="0" fontAlgn="auto">
              <a:spcAft>
                <a:spcPts val="0"/>
              </a:spcAft>
              <a:buFont typeface="Arial" pitchFamily="34" charset="0"/>
              <a:buNone/>
              <a:defRPr/>
            </a:pPr>
            <a:r>
              <a:rPr lang="fr-CM" dirty="0" smtClean="0">
                <a:solidFill>
                  <a:srgbClr val="FF0000"/>
                </a:solidFill>
              </a:rPr>
              <a:t>Renforcer </a:t>
            </a:r>
            <a:r>
              <a:rPr lang="fr-CM" dirty="0">
                <a:solidFill>
                  <a:srgbClr val="FF0000"/>
                </a:solidFill>
              </a:rPr>
              <a:t>l</a:t>
            </a:r>
            <a:r>
              <a:rPr lang="fr-CM" dirty="0" smtClean="0">
                <a:solidFill>
                  <a:srgbClr val="FF0000"/>
                </a:solidFill>
              </a:rPr>
              <a:t>es capacités au sein des institutions pour améliorer le dialogue, la formulation et la mise en œuvre des politiques</a:t>
            </a:r>
          </a:p>
          <a:p>
            <a:pPr fontAlgn="auto">
              <a:spcAft>
                <a:spcPts val="0"/>
              </a:spcAft>
              <a:buFont typeface="Arial" pitchFamily="34" charset="0"/>
              <a:buChar char="•"/>
              <a:defRPr/>
            </a:pPr>
            <a:r>
              <a:rPr lang="fr-CM" dirty="0" smtClean="0"/>
              <a:t>Développer les mécanismes institutionnels et les outils qui permettent de définir et de mettre en œuvre des politiques basées sur des faits et dans le cadre de concertations avec l’ensemble des acteurs</a:t>
            </a:r>
            <a:endParaRPr lang="fr-CM"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572854248"/>
              </p:ext>
            </p:extLst>
          </p:nvPr>
        </p:nvGraphicFramePr>
        <p:xfrm>
          <a:off x="4648200" y="1481138"/>
          <a:ext cx="4038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170" name="Title 3"/>
          <p:cNvSpPr>
            <a:spLocks noGrp="1"/>
          </p:cNvSpPr>
          <p:nvPr>
            <p:ph type="title"/>
          </p:nvPr>
        </p:nvSpPr>
        <p:spPr/>
        <p:txBody>
          <a:bodyPr/>
          <a:lstStyle/>
          <a:p>
            <a:r>
              <a:rPr lang="en-US" dirty="0" err="1" smtClean="0"/>
              <a:t>Volet</a:t>
            </a:r>
            <a:r>
              <a:rPr lang="en-US" dirty="0" smtClean="0"/>
              <a:t> 1: </a:t>
            </a:r>
            <a:r>
              <a:rPr lang="en-US" dirty="0" err="1" smtClean="0"/>
              <a:t>Intégration</a:t>
            </a:r>
            <a:r>
              <a:rPr lang="en-US" dirty="0" smtClean="0"/>
              <a:t> </a:t>
            </a:r>
            <a:r>
              <a:rPr lang="en-US" dirty="0" err="1"/>
              <a:t>r</a:t>
            </a:r>
            <a:r>
              <a:rPr lang="en-US" dirty="0" err="1" smtClean="0"/>
              <a:t>égionale</a:t>
            </a:r>
            <a:endParaRPr lang="en-US" dirty="0" smtClean="0"/>
          </a:p>
        </p:txBody>
      </p:sp>
      <p:pic>
        <p:nvPicPr>
          <p:cNvPr id="7173" name="Content Placeholder 3" descr="SSATP-Logo_onBlack.jpg"/>
          <p:cNvPicPr>
            <a:picLocks noChangeAspect="1"/>
          </p:cNvPicPr>
          <p:nvPr/>
        </p:nvPicPr>
        <p:blipFill>
          <a:blip r:embed="rId7" cstate="print"/>
          <a:srcRect/>
          <a:stretch>
            <a:fillRect/>
          </a:stretch>
        </p:blipFill>
        <p:spPr bwMode="auto">
          <a:xfrm>
            <a:off x="7391400" y="5889625"/>
            <a:ext cx="1330325"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lnSpcReduction="10000"/>
          </a:bodyPr>
          <a:lstStyle/>
          <a:p>
            <a:pPr marL="109728" indent="0" fontAlgn="auto">
              <a:spcAft>
                <a:spcPts val="0"/>
              </a:spcAft>
              <a:buFont typeface="Arial" pitchFamily="34" charset="0"/>
              <a:buNone/>
              <a:defRPr/>
            </a:pPr>
            <a:r>
              <a:rPr lang="fr-CA" dirty="0" smtClean="0">
                <a:solidFill>
                  <a:srgbClr val="FF0000"/>
                </a:solidFill>
              </a:rPr>
              <a:t>Carde institutionnel pour un transport urbain qui contribue au développement durable des villes</a:t>
            </a:r>
          </a:p>
          <a:p>
            <a:pPr fontAlgn="auto">
              <a:spcAft>
                <a:spcPts val="0"/>
              </a:spcAft>
              <a:buFont typeface="Arial" pitchFamily="34" charset="0"/>
              <a:buChar char="•"/>
              <a:defRPr/>
            </a:pPr>
            <a:r>
              <a:rPr lang="fr-CA" dirty="0" smtClean="0"/>
              <a:t>Institutions pour les transports urbains : coordination et intégration et rôles respectifs des collectivités locales et des administrations centrales </a:t>
            </a:r>
          </a:p>
          <a:p>
            <a:pPr fontAlgn="auto">
              <a:spcAft>
                <a:spcPts val="0"/>
              </a:spcAft>
              <a:buFont typeface="Arial" pitchFamily="34" charset="0"/>
              <a:buChar char="•"/>
              <a:defRPr/>
            </a:pPr>
            <a:r>
              <a:rPr lang="fr-CA" dirty="0" smtClean="0"/>
              <a:t>Stratégies pour faciliter le développement de politiques de transport urbain et application </a:t>
            </a:r>
            <a:r>
              <a:rPr lang="fr-CA" dirty="0" smtClean="0"/>
              <a:t>dans </a:t>
            </a:r>
            <a:r>
              <a:rPr lang="fr-CA" dirty="0" smtClean="0"/>
              <a:t>quelques pays </a:t>
            </a:r>
            <a:r>
              <a:rPr lang="fr-CA" dirty="0" smtClean="0"/>
              <a:t>pilotes. </a:t>
            </a:r>
            <a:r>
              <a:rPr lang="fr-CA" dirty="0" smtClean="0"/>
              <a:t/>
            </a:r>
            <a:br>
              <a:rPr lang="fr-CA" dirty="0" smtClean="0"/>
            </a:br>
            <a:endParaRPr lang="fr-CA" dirty="0" smtClean="0"/>
          </a:p>
          <a:p>
            <a:pPr fontAlgn="auto">
              <a:spcAft>
                <a:spcPts val="0"/>
              </a:spcAft>
              <a:buFont typeface="Arial" pitchFamily="34" charset="0"/>
              <a:buChar char="•"/>
              <a:defRPr/>
            </a:pPr>
            <a:endParaRPr lang="en-US" dirty="0"/>
          </a:p>
        </p:txBody>
      </p:sp>
      <p:sp>
        <p:nvSpPr>
          <p:cNvPr id="3" name="Title 2"/>
          <p:cNvSpPr>
            <a:spLocks noGrp="1"/>
          </p:cNvSpPr>
          <p:nvPr>
            <p:ph type="title"/>
          </p:nvPr>
        </p:nvSpPr>
        <p:spPr/>
        <p:txBody>
          <a:bodyPr rtlCol="0">
            <a:normAutofit fontScale="90000"/>
          </a:bodyPr>
          <a:lstStyle/>
          <a:p>
            <a:pPr fontAlgn="auto">
              <a:spcAft>
                <a:spcPts val="0"/>
              </a:spcAft>
              <a:defRPr/>
            </a:pPr>
            <a:r>
              <a:rPr lang="en-US" dirty="0" smtClean="0"/>
              <a:t>Volet 2: Mobilité urbaine et accessibilité</a:t>
            </a:r>
            <a:endParaRPr lang="en-US" dirty="0"/>
          </a:p>
        </p:txBody>
      </p:sp>
      <p:pic>
        <p:nvPicPr>
          <p:cNvPr id="8196" name="Content Placeholder 3" descr="SSATP-Logo_onBlack.jpg"/>
          <p:cNvPicPr>
            <a:picLocks noChangeAspect="1"/>
          </p:cNvPicPr>
          <p:nvPr/>
        </p:nvPicPr>
        <p:blipFill>
          <a:blip r:embed="rId2" cstate="print"/>
          <a:srcRect/>
          <a:stretch>
            <a:fillRect/>
          </a:stretch>
        </p:blipFill>
        <p:spPr bwMode="auto">
          <a:xfrm>
            <a:off x="7391400" y="5889625"/>
            <a:ext cx="1330325"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a:bodyPr>
          <a:lstStyle/>
          <a:p>
            <a:pPr fontAlgn="auto">
              <a:spcAft>
                <a:spcPts val="0"/>
              </a:spcAft>
              <a:buFont typeface="Arial" pitchFamily="34" charset="0"/>
              <a:buChar char="•"/>
              <a:defRPr/>
            </a:pPr>
            <a:r>
              <a:rPr lang="en-US" dirty="0" smtClean="0">
                <a:solidFill>
                  <a:srgbClr val="FF0000"/>
                </a:solidFill>
              </a:rPr>
              <a:t>Renforcement des </a:t>
            </a:r>
            <a:r>
              <a:rPr lang="en-US" dirty="0" err="1" smtClean="0">
                <a:solidFill>
                  <a:srgbClr val="FF0000"/>
                </a:solidFill>
              </a:rPr>
              <a:t>capacités</a:t>
            </a:r>
            <a:r>
              <a:rPr lang="en-US" dirty="0" smtClean="0">
                <a:solidFill>
                  <a:srgbClr val="FF0000"/>
                </a:solidFill>
              </a:rPr>
              <a:t> </a:t>
            </a:r>
            <a:r>
              <a:rPr lang="en-US" dirty="0" smtClean="0">
                <a:solidFill>
                  <a:srgbClr val="FF0000"/>
                </a:solidFill>
              </a:rPr>
              <a:t> </a:t>
            </a:r>
            <a:endParaRPr lang="en-US" dirty="0">
              <a:solidFill>
                <a:srgbClr val="FF0000"/>
              </a:solidFill>
            </a:endParaRPr>
          </a:p>
          <a:p>
            <a:pPr marL="640080" fontAlgn="auto">
              <a:spcAft>
                <a:spcPts val="0"/>
              </a:spcAft>
              <a:buFont typeface="Arial" pitchFamily="34" charset="0"/>
              <a:buChar char="•"/>
              <a:defRPr/>
            </a:pPr>
            <a:r>
              <a:rPr lang="fr-FR" dirty="0" smtClean="0"/>
              <a:t>Compétence de </a:t>
            </a:r>
            <a:r>
              <a:rPr lang="fr-FR" dirty="0" smtClean="0"/>
              <a:t>leadership des pouvoirs publics dans </a:t>
            </a:r>
            <a:r>
              <a:rPr lang="fr-FR" dirty="0" smtClean="0"/>
              <a:t>la planification </a:t>
            </a:r>
            <a:r>
              <a:rPr lang="fr-FR" dirty="0" smtClean="0"/>
              <a:t>et la gestion du transport urbain ; </a:t>
            </a:r>
            <a:endParaRPr lang="fr-FR" dirty="0" smtClean="0"/>
          </a:p>
          <a:p>
            <a:pPr marL="640080" fontAlgn="auto">
              <a:spcAft>
                <a:spcPts val="0"/>
              </a:spcAft>
              <a:buFont typeface="Arial" pitchFamily="34" charset="0"/>
              <a:buChar char="•"/>
              <a:defRPr/>
            </a:pPr>
            <a:r>
              <a:rPr lang="fr-FR" dirty="0" smtClean="0"/>
              <a:t>Compétence technique dans le transport urbain au niveau </a:t>
            </a:r>
            <a:r>
              <a:rPr lang="fr-FR" dirty="0" smtClean="0"/>
              <a:t>infranational ; </a:t>
            </a:r>
            <a:endParaRPr lang="fr-FR" dirty="0" smtClean="0"/>
          </a:p>
          <a:p>
            <a:pPr marL="640080" fontAlgn="auto">
              <a:spcAft>
                <a:spcPts val="0"/>
              </a:spcAft>
              <a:buFont typeface="Arial" pitchFamily="34" charset="0"/>
              <a:buChar char="•"/>
              <a:defRPr/>
            </a:pPr>
            <a:r>
              <a:rPr lang="fr-FR" dirty="0" smtClean="0"/>
              <a:t>Plaidoyer et sensibilisation pour </a:t>
            </a:r>
            <a:r>
              <a:rPr lang="fr-FR" dirty="0" smtClean="0"/>
              <a:t>un développement </a:t>
            </a:r>
            <a:r>
              <a:rPr lang="fr-FR" dirty="0" smtClean="0"/>
              <a:t>urbain </a:t>
            </a:r>
            <a:r>
              <a:rPr lang="fr-FR" dirty="0" smtClean="0"/>
              <a:t>viable</a:t>
            </a:r>
            <a:r>
              <a:rPr lang="fr-FR" dirty="0" smtClean="0"/>
              <a:t/>
            </a:r>
            <a:br>
              <a:rPr lang="fr-FR" dirty="0" smtClean="0"/>
            </a:br>
            <a:r>
              <a:rPr lang="fr-FR" dirty="0" smtClean="0"/>
              <a:t/>
            </a:r>
            <a:br>
              <a:rPr lang="fr-FR" dirty="0" smtClean="0"/>
            </a:br>
            <a:endParaRPr lang="en-US" dirty="0"/>
          </a:p>
        </p:txBody>
      </p:sp>
      <p:sp>
        <p:nvSpPr>
          <p:cNvPr id="5" name="Title 2"/>
          <p:cNvSpPr>
            <a:spLocks noGrp="1"/>
          </p:cNvSpPr>
          <p:nvPr>
            <p:ph type="title"/>
          </p:nvPr>
        </p:nvSpPr>
        <p:spPr/>
        <p:txBody>
          <a:bodyPr rtlCol="0">
            <a:normAutofit fontScale="90000"/>
          </a:bodyPr>
          <a:lstStyle/>
          <a:p>
            <a:pPr fontAlgn="auto">
              <a:spcAft>
                <a:spcPts val="0"/>
              </a:spcAft>
              <a:defRPr/>
            </a:pPr>
            <a:r>
              <a:rPr lang="fr-BE" dirty="0" smtClean="0"/>
              <a:t>Volet 2: Mobilité urbaine et accessibilité </a:t>
            </a:r>
            <a:endParaRPr lang="fr-BE" dirty="0"/>
          </a:p>
        </p:txBody>
      </p:sp>
      <p:pic>
        <p:nvPicPr>
          <p:cNvPr id="9219" name="Content Placeholder 3" descr="SSATP-Logo_onBlack.jpg"/>
          <p:cNvPicPr>
            <a:picLocks noChangeAspect="1"/>
          </p:cNvPicPr>
          <p:nvPr/>
        </p:nvPicPr>
        <p:blipFill>
          <a:blip r:embed="rId2" cstate="print"/>
          <a:srcRect/>
          <a:stretch>
            <a:fillRect/>
          </a:stretch>
        </p:blipFill>
        <p:spPr bwMode="auto">
          <a:xfrm>
            <a:off x="7391400" y="5889625"/>
            <a:ext cx="1330325"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a:bodyPr>
          <a:lstStyle/>
          <a:p>
            <a:pPr marL="109728" indent="0" fontAlgn="auto">
              <a:spcAft>
                <a:spcPts val="0"/>
              </a:spcAft>
              <a:buFont typeface="Arial" pitchFamily="34" charset="0"/>
              <a:buNone/>
              <a:defRPr/>
            </a:pPr>
            <a:r>
              <a:rPr lang="en-US" dirty="0" err="1" smtClean="0">
                <a:solidFill>
                  <a:srgbClr val="FF0000"/>
                </a:solidFill>
              </a:rPr>
              <a:t>Stratégies</a:t>
            </a:r>
            <a:r>
              <a:rPr lang="en-US" dirty="0" smtClean="0">
                <a:solidFill>
                  <a:srgbClr val="FF0000"/>
                </a:solidFill>
              </a:rPr>
              <a:t> de </a:t>
            </a:r>
            <a:r>
              <a:rPr lang="en-US" dirty="0" err="1" smtClean="0">
                <a:solidFill>
                  <a:srgbClr val="FF0000"/>
                </a:solidFill>
              </a:rPr>
              <a:t>financement</a:t>
            </a:r>
            <a:r>
              <a:rPr lang="en-US" dirty="0" smtClean="0">
                <a:solidFill>
                  <a:srgbClr val="FF0000"/>
                </a:solidFill>
              </a:rPr>
              <a:t> </a:t>
            </a:r>
            <a:r>
              <a:rPr lang="en-US" dirty="0" smtClean="0">
                <a:solidFill>
                  <a:srgbClr val="FF0000"/>
                </a:solidFill>
              </a:rPr>
              <a:t>du </a:t>
            </a:r>
            <a:r>
              <a:rPr lang="en-US" dirty="0" smtClean="0">
                <a:solidFill>
                  <a:srgbClr val="FF0000"/>
                </a:solidFill>
              </a:rPr>
              <a:t>transport urbain  </a:t>
            </a:r>
            <a:endParaRPr lang="en-US" dirty="0">
              <a:solidFill>
                <a:srgbClr val="FF0000"/>
              </a:solidFill>
            </a:endParaRPr>
          </a:p>
          <a:p>
            <a:pPr marL="640080" fontAlgn="auto">
              <a:spcAft>
                <a:spcPts val="0"/>
              </a:spcAft>
              <a:buFont typeface="Arial" pitchFamily="34" charset="0"/>
              <a:buChar char="•"/>
              <a:defRPr/>
            </a:pPr>
            <a:r>
              <a:rPr lang="fr-FR" dirty="0" smtClean="0"/>
              <a:t>Des mécanismes </a:t>
            </a:r>
            <a:r>
              <a:rPr lang="fr-FR" dirty="0" smtClean="0"/>
              <a:t>de financement des déficits des coûts </a:t>
            </a:r>
            <a:r>
              <a:rPr lang="fr-FR" dirty="0" smtClean="0"/>
              <a:t>d'exploitation des systèmes de transports publics </a:t>
            </a:r>
            <a:r>
              <a:rPr lang="fr-FR" dirty="0" smtClean="0"/>
              <a:t>efficaces ; </a:t>
            </a:r>
            <a:r>
              <a:rPr lang="fr-FR" dirty="0" smtClean="0"/>
              <a:t>et</a:t>
            </a:r>
          </a:p>
          <a:p>
            <a:pPr marL="640080" fontAlgn="auto">
              <a:spcAft>
                <a:spcPts val="0"/>
              </a:spcAft>
              <a:buFont typeface="Arial" pitchFamily="34" charset="0"/>
              <a:buChar char="•"/>
              <a:defRPr/>
            </a:pPr>
            <a:r>
              <a:rPr lang="fr-FR" dirty="0" smtClean="0"/>
              <a:t>Des mécanismes </a:t>
            </a:r>
            <a:r>
              <a:rPr lang="fr-FR" dirty="0" smtClean="0"/>
              <a:t>de financement des dépenses de gestion du transport urbain</a:t>
            </a:r>
            <a:r>
              <a:rPr lang="fr-FR" dirty="0" smtClean="0"/>
              <a:t/>
            </a:r>
            <a:br>
              <a:rPr lang="fr-FR" dirty="0" smtClean="0"/>
            </a:br>
            <a:r>
              <a:rPr lang="fr-FR" dirty="0" smtClean="0"/>
              <a:t/>
            </a:r>
            <a:br>
              <a:rPr lang="fr-FR" dirty="0" smtClean="0"/>
            </a:br>
            <a:endParaRPr lang="en-US" dirty="0"/>
          </a:p>
        </p:txBody>
      </p:sp>
      <p:sp>
        <p:nvSpPr>
          <p:cNvPr id="5" name="Title 2"/>
          <p:cNvSpPr>
            <a:spLocks noGrp="1"/>
          </p:cNvSpPr>
          <p:nvPr>
            <p:ph type="title"/>
          </p:nvPr>
        </p:nvSpPr>
        <p:spPr/>
        <p:txBody>
          <a:bodyPr rtlCol="0">
            <a:normAutofit fontScale="90000"/>
          </a:bodyPr>
          <a:lstStyle/>
          <a:p>
            <a:pPr fontAlgn="auto">
              <a:spcAft>
                <a:spcPts val="0"/>
              </a:spcAft>
              <a:defRPr/>
            </a:pPr>
            <a:r>
              <a:rPr lang="en-US" dirty="0" smtClean="0"/>
              <a:t>Volet 2: Mobilité urbaine et accessibilité</a:t>
            </a:r>
            <a:endParaRPr lang="en-US" dirty="0"/>
          </a:p>
        </p:txBody>
      </p:sp>
      <p:pic>
        <p:nvPicPr>
          <p:cNvPr id="10243" name="Content Placeholder 3" descr="SSATP-Logo_onBlack.jpg"/>
          <p:cNvPicPr>
            <a:picLocks noChangeAspect="1"/>
          </p:cNvPicPr>
          <p:nvPr/>
        </p:nvPicPr>
        <p:blipFill>
          <a:blip r:embed="rId2" cstate="print"/>
          <a:srcRect/>
          <a:stretch>
            <a:fillRect/>
          </a:stretch>
        </p:blipFill>
        <p:spPr bwMode="auto">
          <a:xfrm>
            <a:off x="7391400" y="5889625"/>
            <a:ext cx="1330325"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4329</TotalTime>
  <Words>832</Words>
  <Application>Microsoft Office PowerPoint</Application>
  <PresentationFormat>On-screen Show (4:3)</PresentationFormat>
  <Paragraphs>109</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 </vt:lpstr>
      <vt:lpstr>PowerPoint Presentation</vt:lpstr>
      <vt:lpstr>La cohérence des priorités</vt:lpstr>
      <vt:lpstr>PowerPoint Presentation</vt:lpstr>
      <vt:lpstr>Volet 1: Intégration régionale</vt:lpstr>
      <vt:lpstr>Volet 1: Intégration régionale</vt:lpstr>
      <vt:lpstr>Volet 2: Mobilité urbaine et accessibilité</vt:lpstr>
      <vt:lpstr>Volet 2: Mobilité urbaine et accessibilité </vt:lpstr>
      <vt:lpstr>Volet 2: Mobilité urbaine et accessibilité</vt:lpstr>
      <vt:lpstr>Volet 3: Sécurité routière </vt:lpstr>
      <vt:lpstr>Volet 3: Sécurité routière </vt:lpstr>
      <vt:lpstr>Cadre de discussion</vt:lpstr>
      <vt:lpstr>PowerPoint Presentation</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Sub-Saharan Africa Transport Policy Program (SSATP)</dc:title>
  <dc:creator>wb22005</dc:creator>
  <cp:lastModifiedBy>Monique S. Desthuis-Francis</cp:lastModifiedBy>
  <cp:revision>288</cp:revision>
  <dcterms:created xsi:type="dcterms:W3CDTF">2012-02-02T21:50:07Z</dcterms:created>
  <dcterms:modified xsi:type="dcterms:W3CDTF">2013-02-08T19:26:10Z</dcterms:modified>
</cp:coreProperties>
</file>